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67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14.xml" ContentType="application/vnd.openxmlformats-officedocument.presentationml.slide+xml"/>
  <Override PartName="/ppt/slides/slide113.xml" ContentType="application/vnd.openxmlformats-officedocument.presentationml.slide+xml"/>
  <Override PartName="/ppt/slides/slide112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6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25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7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34.xml" ContentType="application/vnd.openxmlformats-officedocument.presentationml.slide+xml"/>
  <Override PartName="/ppt/slides/slide30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67" r:id="rId1"/>
  </p:sldMasterIdLst>
  <p:notesMasterIdLst>
    <p:notesMasterId r:id="rId126"/>
  </p:notesMasterIdLst>
  <p:handoutMasterIdLst>
    <p:handoutMasterId r:id="rId127"/>
  </p:handoutMasterIdLst>
  <p:sldIdLst>
    <p:sldId id="264" r:id="rId2"/>
    <p:sldId id="280" r:id="rId3"/>
    <p:sldId id="281" r:id="rId4"/>
    <p:sldId id="282" r:id="rId5"/>
    <p:sldId id="283" r:id="rId6"/>
    <p:sldId id="373" r:id="rId7"/>
    <p:sldId id="284" r:id="rId8"/>
    <p:sldId id="285" r:id="rId9"/>
    <p:sldId id="286" r:id="rId10"/>
    <p:sldId id="287" r:id="rId11"/>
    <p:sldId id="288" r:id="rId12"/>
    <p:sldId id="374" r:id="rId13"/>
    <p:sldId id="289" r:id="rId14"/>
    <p:sldId id="290" r:id="rId15"/>
    <p:sldId id="291" r:id="rId16"/>
    <p:sldId id="384" r:id="rId17"/>
    <p:sldId id="292" r:id="rId18"/>
    <p:sldId id="293" r:id="rId19"/>
    <p:sldId id="375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92" r:id="rId42"/>
    <p:sldId id="357" r:id="rId43"/>
    <p:sldId id="358" r:id="rId44"/>
    <p:sldId id="393" r:id="rId45"/>
    <p:sldId id="371" r:id="rId46"/>
    <p:sldId id="394" r:id="rId47"/>
    <p:sldId id="315" r:id="rId48"/>
    <p:sldId id="316" r:id="rId49"/>
    <p:sldId id="395" r:id="rId50"/>
    <p:sldId id="317" r:id="rId51"/>
    <p:sldId id="318" r:id="rId52"/>
    <p:sldId id="319" r:id="rId53"/>
    <p:sldId id="396" r:id="rId54"/>
    <p:sldId id="320" r:id="rId55"/>
    <p:sldId id="321" r:id="rId56"/>
    <p:sldId id="376" r:id="rId57"/>
    <p:sldId id="322" r:id="rId58"/>
    <p:sldId id="397" r:id="rId59"/>
    <p:sldId id="323" r:id="rId60"/>
    <p:sldId id="387" r:id="rId61"/>
    <p:sldId id="324" r:id="rId62"/>
    <p:sldId id="325" r:id="rId63"/>
    <p:sldId id="326" r:id="rId64"/>
    <p:sldId id="327" r:id="rId65"/>
    <p:sldId id="328" r:id="rId66"/>
    <p:sldId id="329" r:id="rId67"/>
    <p:sldId id="378" r:id="rId68"/>
    <p:sldId id="330" r:id="rId69"/>
    <p:sldId id="398" r:id="rId70"/>
    <p:sldId id="331" r:id="rId71"/>
    <p:sldId id="399" r:id="rId72"/>
    <p:sldId id="332" r:id="rId73"/>
    <p:sldId id="400" r:id="rId74"/>
    <p:sldId id="333" r:id="rId75"/>
    <p:sldId id="388" r:id="rId76"/>
    <p:sldId id="334" r:id="rId77"/>
    <p:sldId id="360" r:id="rId78"/>
    <p:sldId id="361" r:id="rId79"/>
    <p:sldId id="359" r:id="rId80"/>
    <p:sldId id="362" r:id="rId81"/>
    <p:sldId id="363" r:id="rId82"/>
    <p:sldId id="381" r:id="rId83"/>
    <p:sldId id="364" r:id="rId84"/>
    <p:sldId id="365" r:id="rId85"/>
    <p:sldId id="366" r:id="rId86"/>
    <p:sldId id="369" r:id="rId87"/>
    <p:sldId id="367" r:id="rId88"/>
    <p:sldId id="368" r:id="rId89"/>
    <p:sldId id="389" r:id="rId90"/>
    <p:sldId id="336" r:id="rId91"/>
    <p:sldId id="337" r:id="rId92"/>
    <p:sldId id="338" r:id="rId93"/>
    <p:sldId id="382" r:id="rId94"/>
    <p:sldId id="339" r:id="rId95"/>
    <p:sldId id="401" r:id="rId96"/>
    <p:sldId id="340" r:id="rId97"/>
    <p:sldId id="341" r:id="rId98"/>
    <p:sldId id="402" r:id="rId99"/>
    <p:sldId id="342" r:id="rId100"/>
    <p:sldId id="343" r:id="rId101"/>
    <p:sldId id="344" r:id="rId102"/>
    <p:sldId id="403" r:id="rId103"/>
    <p:sldId id="345" r:id="rId104"/>
    <p:sldId id="404" r:id="rId105"/>
    <p:sldId id="346" r:id="rId106"/>
    <p:sldId id="383" r:id="rId107"/>
    <p:sldId id="405" r:id="rId108"/>
    <p:sldId id="347" r:id="rId109"/>
    <p:sldId id="348" r:id="rId110"/>
    <p:sldId id="349" r:id="rId111"/>
    <p:sldId id="406" r:id="rId112"/>
    <p:sldId id="350" r:id="rId113"/>
    <p:sldId id="407" r:id="rId114"/>
    <p:sldId id="352" r:id="rId115"/>
    <p:sldId id="408" r:id="rId116"/>
    <p:sldId id="353" r:id="rId117"/>
    <p:sldId id="409" r:id="rId118"/>
    <p:sldId id="354" r:id="rId119"/>
    <p:sldId id="410" r:id="rId120"/>
    <p:sldId id="355" r:id="rId121"/>
    <p:sldId id="390" r:id="rId122"/>
    <p:sldId id="370" r:id="rId123"/>
    <p:sldId id="356" r:id="rId124"/>
    <p:sldId id="267" r:id="rId1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Cutive Mono" panose="020B0604020202020204" charset="0"/>
      <p:regular r:id="rId132"/>
    </p:embeddedFont>
    <p:embeddedFont>
      <p:font typeface="Open Sans" panose="020B0606030504020204" pitchFamily="34" charset="0"/>
      <p:regular r:id="rId133"/>
      <p:bold r:id="rId134"/>
      <p:italic r:id="rId135"/>
      <p:boldItalic r:id="rId136"/>
    </p:embeddedFont>
    <p:embeddedFont>
      <p:font typeface="Open Sans SemiBold" panose="020B0706030804020204" pitchFamily="34" charset="0"/>
      <p:bold r:id="rId137"/>
      <p:boldItalic r:id="rId1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45F"/>
    <a:srgbClr val="007C9E"/>
    <a:srgbClr val="F5A81C"/>
    <a:srgbClr val="004D71"/>
    <a:srgbClr val="B1B7BC"/>
    <a:srgbClr val="1B3764"/>
    <a:srgbClr val="0090B9"/>
    <a:srgbClr val="ED1C24"/>
    <a:srgbClr val="01A1DD"/>
    <a:srgbClr val="CF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51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4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75AEF-6AF8-074D-A4DB-F71FD6F9C37D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9A6D-5233-6641-90BA-8328590F05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4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AE85D-3A3F-7B46-A18E-DF160D9D2CC7}" type="datetimeFigureOut">
              <a:rPr lang="en-US" smtClean="0"/>
              <a:t>3/15/2019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DA35F-9E58-5D40-92C1-D8C7631003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10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urse/Lesson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F268-D399-CD41-93EB-BC0DC0B74C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23764"/>
            <a:ext cx="9162288" cy="71049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Course/Lesson outline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793E8-1E1B-7342-97FF-3EBEB6CE2F97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A4ED92-FF5D-D14E-9468-3074E2795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0937EE-1C4A-CD4A-8D8B-58C6219952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2990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B6C7ED59-72C2-324E-AEEB-8DFC1F55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9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82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804EA5-17AD-354B-90BB-56A1A9BB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3384616"/>
            <a:ext cx="9143999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C09B-F43A-F747-800F-F1DE1DE87130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C713EE-FFB3-8147-9995-551A638CB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72390-70FA-EF46-BC95-2AB6BD804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EA95763B-85F6-9048-B507-4FD23026F6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0FFAE2-1926-424D-9409-EA1F521618BE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31B16-7F80-4E40-A64A-D400F2BE5B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56114" y="1288868"/>
            <a:ext cx="3829752" cy="20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27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B532A39-38A8-2A46-94DF-A7FED7B65D5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E0E152-89EE-D041-8208-22B1448F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E765CB9-1B51-9D48-955D-6843AA1B95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72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lective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97F-4B6B-4623-8514-D7FD629FE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1925" y="976531"/>
            <a:ext cx="8460150" cy="3394472"/>
          </a:xfrm>
        </p:spPr>
        <p:txBody>
          <a:bodyPr/>
          <a:lstStyle>
            <a:lvl1pPr>
              <a:spcAft>
                <a:spcPts val="1800"/>
              </a:spcAft>
              <a:buFont typeface="+mj-lt"/>
              <a:buAutoNum type="arabicPeriod"/>
              <a:defRPr sz="1800">
                <a:solidFill>
                  <a:srgbClr val="45545F"/>
                </a:solidFill>
              </a:defRPr>
            </a:lvl1pPr>
            <a:lvl2pPr marL="600075" indent="-257175">
              <a:buFont typeface="+mj-lt"/>
              <a:buAutoNum type="arabicPeriod"/>
              <a:defRPr/>
            </a:lvl2pPr>
            <a:lvl3pPr marL="942975" indent="-257175">
              <a:buFont typeface="+mj-lt"/>
              <a:buAutoNum type="arabicPeriod"/>
              <a:defRPr/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Insert Question #1</a:t>
            </a:r>
          </a:p>
          <a:p>
            <a:pPr lvl="0"/>
            <a:r>
              <a:rPr lang="en-US" dirty="0"/>
              <a:t>Insert Question #2</a:t>
            </a:r>
          </a:p>
          <a:p>
            <a:pPr lvl="0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E754-7F02-4770-8121-961E43A23B05}"/>
              </a:ext>
            </a:extLst>
          </p:cNvPr>
          <p:cNvSpPr txBox="1"/>
          <p:nvPr userDrawn="1"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Reflective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600C4-2AD2-7847-84E5-43FA5600D6B7}"/>
              </a:ext>
            </a:extLst>
          </p:cNvPr>
          <p:cNvSpPr txBox="1">
            <a:spLocks/>
          </p:cNvSpPr>
          <p:nvPr/>
        </p:nvSpPr>
        <p:spPr>
          <a:xfrm>
            <a:off x="-402655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CC41E3-297F-AB42-B4CD-9E84AFB2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9EDA33E4-71A4-D841-BB71-AA1209C4C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F70059-50E2-B24D-9AA3-145112C8E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7759" y="3743863"/>
            <a:ext cx="2696240" cy="14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28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10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D94452-C962-A343-85AC-E3B487469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26F9D-6293-B945-9CB4-7274CE8670A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953D7D55-FF4B-144A-9A47-F9B21A50C6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4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80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9972" y="80597"/>
            <a:ext cx="7797800" cy="615462"/>
          </a:xfrm>
        </p:spPr>
        <p:txBody>
          <a:bodyPr anchor="ctr" anchorCtr="0">
            <a:noAutofit/>
          </a:bodyPr>
          <a:lstStyle>
            <a:lvl1pPr algn="l">
              <a:defRPr sz="2400"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7"/>
            <a:ext cx="5111750" cy="3518297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1949C1-B925-B544-AA5E-2B852777C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7139-E7E4-3D4D-86BD-7F66AB95747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40D7BB1-77D8-B148-9C19-407AE5F22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9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ED1C2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D1568E5-94C1-AF4C-A4BA-19730F022926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95E9CC-440B-FB49-9F80-F9E9877D3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7"/>
            <a:ext cx="8460152" cy="356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BB89A167-2C0A-E142-A4E6-098E36FF4B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20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01C9F3-3BDB-EE4F-8A30-9A2C41287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BB5713-2AA6-6A44-B019-28FDF5A1CE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863308DA-D7BC-384E-821F-8A3A2D1C8C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87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908539"/>
            <a:ext cx="2057400" cy="3686084"/>
          </a:xfrm>
        </p:spPr>
        <p:txBody>
          <a:bodyPr vert="eaVert"/>
          <a:lstStyle>
            <a:lvl1pPr>
              <a:defRPr b="1">
                <a:solidFill>
                  <a:srgbClr val="45545F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539"/>
            <a:ext cx="6019800" cy="3686084"/>
          </a:xfrm>
        </p:spPr>
        <p:txBody>
          <a:bodyPr vert="eaVert"/>
          <a:lstStyle>
            <a:lvl1pPr>
              <a:defRPr>
                <a:solidFill>
                  <a:srgbClr val="45545F"/>
                </a:solidFill>
              </a:defRPr>
            </a:lvl1pPr>
            <a:lvl2pPr>
              <a:defRPr>
                <a:solidFill>
                  <a:srgbClr val="45545F"/>
                </a:solidFill>
              </a:defRPr>
            </a:lvl2pPr>
            <a:lvl3pPr>
              <a:defRPr>
                <a:solidFill>
                  <a:srgbClr val="45545F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BDB5AB-F661-7543-882F-AF797D8A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B1C3BD-5CFC-B54B-B06A-247C2168BA59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18730890-2F38-5A47-B746-C8A5D1CBF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93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90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9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C9C1D8-EBAB-9044-B613-CB1F1A3C1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38442" y="3143794"/>
            <a:ext cx="2205558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75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7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047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126EC4-13CC-5047-ACF1-7FCEABFB0D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732324-F386-A84B-A341-691AB7D65C3E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F9B869A-1F05-B84C-AA9E-6A7FD25F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B09C0D39-5E61-CE45-8FB8-F99FF19461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4BC7E9-A100-5141-83FC-F271A0DDAE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645" y="3619663"/>
            <a:ext cx="1959429" cy="10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62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3403EC-28B3-2848-96B2-0EB19ACC0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192D95-7954-EB43-B134-73EFED82A97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9" name="Picture 8" descr="CompTIA_logo.wmf">
            <a:extLst>
              <a:ext uri="{FF2B5EF4-FFF2-40B4-BE49-F238E27FC236}">
                <a16:creationId xmlns:a16="http://schemas.microsoft.com/office/drawing/2014/main" id="{58B37B13-2D80-ED4F-AA57-92F8720DF4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80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rgbClr val="45545F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Autofit/>
          </a:bodyPr>
          <a:lstStyle>
            <a:lvl1pPr>
              <a:defRPr sz="1800">
                <a:solidFill>
                  <a:srgbClr val="45545F"/>
                </a:solidFill>
              </a:defRPr>
            </a:lvl1pPr>
            <a:lvl2pPr>
              <a:defRPr sz="1600">
                <a:solidFill>
                  <a:srgbClr val="45545F"/>
                </a:solidFill>
              </a:defRPr>
            </a:lvl2pPr>
            <a:lvl3pPr>
              <a:defRPr sz="1400">
                <a:solidFill>
                  <a:srgbClr val="45545F"/>
                </a:solidFill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5A5C3B-129C-D748-B860-AFF7226C8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D68FB8-E621-1848-9493-C38F1D7EBE28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2" name="Picture 11" descr="CompTIA_logo.wmf">
            <a:extLst>
              <a:ext uri="{FF2B5EF4-FFF2-40B4-BE49-F238E27FC236}">
                <a16:creationId xmlns:a16="http://schemas.microsoft.com/office/drawing/2014/main" id="{9E0A0277-6F7D-464A-B7AB-99B78E17B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3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717679"/>
            <a:ext cx="5486400" cy="425054"/>
          </a:xfrm>
        </p:spPr>
        <p:txBody>
          <a:bodyPr anchor="b"/>
          <a:lstStyle>
            <a:lvl1pPr algn="l">
              <a:defRPr sz="1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5270"/>
            <a:ext cx="5486400" cy="282764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42732"/>
            <a:ext cx="5486400" cy="603647"/>
          </a:xfrm>
        </p:spPr>
        <p:txBody>
          <a:bodyPr/>
          <a:lstStyle>
            <a:lvl1pPr marL="0" indent="0">
              <a:buNone/>
              <a:defRPr sz="1800">
                <a:solidFill>
                  <a:srgbClr val="45545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3D6327-F44D-AF41-80D9-C8F881FE6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11E4D-3647-2042-8AA9-4ADEF03A889D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pic>
        <p:nvPicPr>
          <p:cNvPr id="10" name="Picture 9" descr="CompTIA_logo.wmf">
            <a:extLst>
              <a:ext uri="{FF2B5EF4-FFF2-40B4-BE49-F238E27FC236}">
                <a16:creationId xmlns:a16="http://schemas.microsoft.com/office/drawing/2014/main" id="{864C3DE1-22DC-4B48-9954-09A38AB51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1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A6D98B26-BAB8-9248-A901-B3CA74DA7FAD}"/>
              </a:ext>
            </a:extLst>
          </p:cNvPr>
          <p:cNvSpPr/>
          <p:nvPr userDrawn="1"/>
        </p:nvSpPr>
        <p:spPr>
          <a:xfrm>
            <a:off x="408561" y="331611"/>
            <a:ext cx="8346333" cy="3443110"/>
          </a:xfrm>
          <a:prstGeom prst="round2DiagRect">
            <a:avLst>
              <a:gd name="adj1" fmla="val 0"/>
              <a:gd name="adj2" fmla="val 11792"/>
            </a:avLst>
          </a:prstGeom>
          <a:solidFill>
            <a:srgbClr val="007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FEEEDD-0751-854A-9852-93F3EA022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366" y="1051278"/>
            <a:ext cx="7981244" cy="1100674"/>
          </a:xfrm>
        </p:spPr>
        <p:txBody>
          <a:bodyPr lIns="0" rIns="0" anchor="b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8038CC-5DF0-1545-A424-EA63B177F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66" y="2159007"/>
            <a:ext cx="6207634" cy="489656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859BC51B-7E40-1041-A8C3-D54CE59B1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111" y="4369323"/>
            <a:ext cx="1684782" cy="3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7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2B283-1721-A54D-A0F1-D2BEA4930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" y="4443006"/>
            <a:ext cx="9180576" cy="38404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solidFill>
                  <a:srgbClr val="ED1C24"/>
                </a:solidFill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BE5EB6-65FE-0E48-9452-A19FC7E53C3D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9B5762-231E-5D48-BE77-49FAD4EC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34EAB-3654-8444-AD99-93CDAC63F3F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9"/>
            <a:ext cx="8460152" cy="332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6" name="Picture 15" descr="CompTIA_logo.wmf">
            <a:extLst>
              <a:ext uri="{FF2B5EF4-FFF2-40B4-BE49-F238E27FC236}">
                <a16:creationId xmlns:a16="http://schemas.microsoft.com/office/drawing/2014/main" id="{4944337A-3BE7-674E-B293-3D2844FE5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9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937C02-723F-7449-9D91-D10D98479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7115EB-6EB9-AD43-BF51-6238C42B69E2}"/>
              </a:ext>
            </a:extLst>
          </p:cNvPr>
          <p:cNvSpPr txBox="1">
            <a:spLocks/>
          </p:cNvSpPr>
          <p:nvPr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D0C0EF-7038-634B-8024-2C277C80B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ACD82ED-3ACE-6B4E-AED2-34697AE09C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589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4" name="Picture 13" descr="CompTIA_logo.wmf">
            <a:extLst>
              <a:ext uri="{FF2B5EF4-FFF2-40B4-BE49-F238E27FC236}">
                <a16:creationId xmlns:a16="http://schemas.microsoft.com/office/drawing/2014/main" id="{356AF006-7545-FE4E-BA37-FA9657065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lossary Term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8455566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7054516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b="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6BA-5094-1448-BB57-AB5B0FEA3A02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CA484-9C40-334C-AD13-25B14530D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8B6186-7A8B-DC46-9466-DB72DE79C1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4"/>
            <a:ext cx="8460152" cy="2956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17" name="Picture 16" descr="CompTIA_logo.wmf">
            <a:extLst>
              <a:ext uri="{FF2B5EF4-FFF2-40B4-BE49-F238E27FC236}">
                <a16:creationId xmlns:a16="http://schemas.microsoft.com/office/drawing/2014/main" id="{A660B38B-C7D9-D944-83F2-8500759A1B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8" name="Picture 100" descr="book">
            <a:extLst>
              <a:ext uri="{FF2B5EF4-FFF2-40B4-BE49-F238E27FC236}">
                <a16:creationId xmlns:a16="http://schemas.microsoft.com/office/drawing/2014/main" id="{7659040C-5D30-DA49-B1E6-5E966016C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99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 Term Definition with Corne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B19520-E82C-4B3B-A166-692B3551D1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2600" y="944984"/>
            <a:ext cx="6934200" cy="571500"/>
          </a:xfrm>
        </p:spPr>
        <p:txBody>
          <a:bodyPr/>
          <a:lstStyle>
            <a:lvl1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rgbClr val="ED1C24"/>
                </a:solidFill>
                <a:latin typeface="+mn-lt"/>
                <a:ea typeface="+mn-ea"/>
                <a:cs typeface="+mn-cs"/>
              </a:defRPr>
            </a:lvl1pPr>
            <a:lvl2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0" indent="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lang="en-US" sz="1350" kern="1200" dirty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Term: definition. (Format “term” in bold.)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D1DE29-ADE7-384D-809A-A52F9DD45FFD}"/>
              </a:ext>
            </a:extLst>
          </p:cNvPr>
          <p:cNvSpPr txBox="1">
            <a:spLocks/>
          </p:cNvSpPr>
          <p:nvPr userDrawn="1"/>
        </p:nvSpPr>
        <p:spPr>
          <a:xfrm>
            <a:off x="81975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E180A83-A907-544F-B0AF-DAD9FC2DF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707612-480C-B144-82D3-40F98F576E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696453"/>
            <a:ext cx="8460152" cy="298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20" name="Picture 19" descr="CompTIA_logo.wmf">
            <a:extLst>
              <a:ext uri="{FF2B5EF4-FFF2-40B4-BE49-F238E27FC236}">
                <a16:creationId xmlns:a16="http://schemas.microsoft.com/office/drawing/2014/main" id="{31E12641-FDB9-264E-B844-D1FF43FEA4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22" name="Picture 100" descr="book">
            <a:extLst>
              <a:ext uri="{FF2B5EF4-FFF2-40B4-BE49-F238E27FC236}">
                <a16:creationId xmlns:a16="http://schemas.microsoft.com/office/drawing/2014/main" id="{29E8A41D-6CE0-CC41-8C86-34EFB1EAFD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1" y="782499"/>
            <a:ext cx="911191" cy="79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4E5AC-2C37-054D-B16D-0D8582A5E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50148" y="3143794"/>
            <a:ext cx="2193852" cy="199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8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s-On 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2593A58-0959-CB4D-8C6B-BF10FB4E9B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22BF4-CE2A-B54A-B1D6-2812AD7BC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5509" y="3683725"/>
            <a:ext cx="1605176" cy="99821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5" y="75202"/>
            <a:ext cx="7883768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 dirty="0"/>
              <a:t>Click to add Activity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727794-1D8F-EE4B-86CA-492FD31C8844}"/>
              </a:ext>
            </a:extLst>
          </p:cNvPr>
          <p:cNvSpPr txBox="1">
            <a:spLocks/>
          </p:cNvSpPr>
          <p:nvPr userDrawn="1"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E05C79-1716-3D41-94C9-03C7F4E93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CompTIA_logo.wmf">
            <a:extLst>
              <a:ext uri="{FF2B5EF4-FFF2-40B4-BE49-F238E27FC236}">
                <a16:creationId xmlns:a16="http://schemas.microsoft.com/office/drawing/2014/main" id="{7C6D3784-9980-4349-B5E5-5AAE6F7E51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5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nds-On Activit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79872-6410-E14A-8678-93C3DB88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15AE6-89DC-4B00-95C2-C09677B47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3384616"/>
            <a:ext cx="8001000" cy="458390"/>
          </a:xfrm>
        </p:spPr>
        <p:txBody>
          <a:bodyPr/>
          <a:lstStyle>
            <a:lvl1pPr marL="0" indent="0" algn="ctr">
              <a:buNone/>
              <a:defRPr sz="2100">
                <a:solidFill>
                  <a:srgbClr val="45545F"/>
                </a:solidFill>
              </a:defRPr>
            </a:lvl1pPr>
          </a:lstStyle>
          <a:p>
            <a:pPr lvl="0"/>
            <a:r>
              <a:rPr lang="en-US" dirty="0"/>
              <a:t>Click to add Activity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9395E-254B-4DF4-AD8F-137598C79946}"/>
              </a:ext>
            </a:extLst>
          </p:cNvPr>
          <p:cNvSpPr txBox="1"/>
          <p:nvPr/>
        </p:nvSpPr>
        <p:spPr>
          <a:xfrm>
            <a:off x="341925" y="218807"/>
            <a:ext cx="788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ED1C24"/>
                </a:solidFill>
                <a:latin typeface="+mn-lt"/>
              </a:rPr>
              <a:t>Activity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8AF2C-F141-0F46-BA28-178577A16F7B}"/>
              </a:ext>
            </a:extLst>
          </p:cNvPr>
          <p:cNvSpPr txBox="1">
            <a:spLocks/>
          </p:cNvSpPr>
          <p:nvPr/>
        </p:nvSpPr>
        <p:spPr>
          <a:xfrm>
            <a:off x="3543702" y="4880968"/>
            <a:ext cx="4999948" cy="205383"/>
          </a:xfrm>
          <a:prstGeom prst="rect">
            <a:avLst/>
          </a:prstGeom>
        </p:spPr>
        <p:txBody>
          <a:bodyPr vert="horz" lIns="0" tIns="34290" rIns="0" bIns="3429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675" dirty="0"/>
              <a:t>Copyright (c) 2019 CompTIA Properties, LLC. All Rights Reserved.  |  CompTIA.org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A17A01-17DB-2540-9CD7-DEA1D2C7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7266" y="4880009"/>
            <a:ext cx="261937" cy="20538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rgbClr val="69727B"/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141D98-3766-574F-B382-B3B62F9F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4851"/>
            <a:ext cx="9144000" cy="341951"/>
          </a:xfrm>
          <a:prstGeom prst="rect">
            <a:avLst/>
          </a:prstGeom>
        </p:spPr>
      </p:pic>
      <p:pic>
        <p:nvPicPr>
          <p:cNvPr id="18" name="Picture 17" descr="CompTIA_logo.wmf">
            <a:extLst>
              <a:ext uri="{FF2B5EF4-FFF2-40B4-BE49-F238E27FC236}">
                <a16:creationId xmlns:a16="http://schemas.microsoft.com/office/drawing/2014/main" id="{1E5018EB-5EA6-DB41-BB6E-BDD87D776F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01" y="4940322"/>
            <a:ext cx="612648" cy="1310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DA0A4-50B6-2647-8936-3D1D66E5E7A5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288" y="4511039"/>
            <a:ext cx="9180576" cy="34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9D3A7-ED76-3242-8569-1F8CBACDFB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78606" y="1406242"/>
            <a:ext cx="3186788" cy="19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5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927" y="75202"/>
            <a:ext cx="8455567" cy="633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924" y="980348"/>
            <a:ext cx="8460152" cy="370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9599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lang="en-US" sz="2400" b="1" kern="1200" dirty="0">
          <a:solidFill>
            <a:srgbClr val="ED1C24"/>
          </a:solidFill>
          <a:latin typeface="+mn-lt"/>
          <a:ea typeface="+mj-ea"/>
          <a:cs typeface="Open Sans SemiBold" panose="020B0706030804020204" pitchFamily="34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800" kern="1200">
          <a:solidFill>
            <a:srgbClr val="45545F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600" kern="1200">
          <a:solidFill>
            <a:srgbClr val="45545F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Clr>
          <a:srgbClr val="ED1C24"/>
        </a:buClr>
        <a:buFont typeface="Arial"/>
        <a:buChar char="•"/>
        <a:defRPr sz="1400" kern="1200">
          <a:solidFill>
            <a:srgbClr val="45545F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56E6-6417-3447-82E5-6D8AA1C7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Networking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11B57-A0FD-F14B-98F1-108B2967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B3F2-41E7-A94B-B976-C957B5D7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TCP/IP Fundamentals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Identify Linux Server Roles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to a Network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DHCP and DNS Client Services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Configure Cloud and Virtualization Technologies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 Networking Issues</a:t>
            </a:r>
          </a:p>
        </p:txBody>
      </p:sp>
    </p:spTree>
    <p:extLst>
      <p:ext uri="{BB962C8B-B14F-4D97-AF65-F5344CB8AC3E}">
        <p14:creationId xmlns:p14="http://schemas.microsoft.com/office/powerpoint/2010/main" val="137847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ABB2-7CA5-4E2F-B9F7-D28D66C8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249E2-A4C5-4098-974F-B308E7876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A84A7-5C85-4B97-9A98-09F0B3CE7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system for managing network identities.</a:t>
            </a:r>
          </a:p>
          <a:p>
            <a:r>
              <a:rPr lang="en-US" dirty="0"/>
              <a:t>IPv4 address is 32 bits long.</a:t>
            </a:r>
          </a:p>
          <a:p>
            <a:r>
              <a:rPr lang="en-US" dirty="0"/>
              <a:t>4.3 billion addresses total.</a:t>
            </a:r>
          </a:p>
          <a:p>
            <a:r>
              <a:rPr lang="en-US" dirty="0"/>
              <a:t>Humans work with address in decimal (e.g., 192.168.2.200).</a:t>
            </a:r>
          </a:p>
          <a:p>
            <a:r>
              <a:rPr lang="en-US" dirty="0"/>
              <a:t>Computers work with address in binary.</a:t>
            </a:r>
          </a:p>
          <a:p>
            <a:r>
              <a:rPr lang="en-US" dirty="0"/>
              <a:t>Divided into two portions.</a:t>
            </a:r>
          </a:p>
          <a:p>
            <a:pPr lvl="1"/>
            <a:r>
              <a:rPr lang="en-US" dirty="0"/>
              <a:t>Network identifier defines segment host is on.</a:t>
            </a:r>
          </a:p>
          <a:p>
            <a:pPr lvl="1"/>
            <a:r>
              <a:rPr lang="en-US" dirty="0"/>
              <a:t>Host identifier defines host within that segment.</a:t>
            </a:r>
          </a:p>
          <a:p>
            <a:r>
              <a:rPr lang="en-US" dirty="0"/>
              <a:t>Subnet mask shows what portion is network ID, what portion is host ID.</a:t>
            </a:r>
          </a:p>
        </p:txBody>
      </p:sp>
    </p:spTree>
    <p:extLst>
      <p:ext uri="{BB962C8B-B14F-4D97-AF65-F5344CB8AC3E}">
        <p14:creationId xmlns:p14="http://schemas.microsoft.com/office/powerpoint/2010/main" val="42939726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17A2-FAE5-44BB-8A4E-4CE7CEFD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ip</a:t>
            </a:r>
            <a:r>
              <a:rPr lang="en-US" dirty="0"/>
              <a:t> Command for Troubleshooting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12DF7-617A-4B31-8968-259D1E948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A8A6-A125-4213-9B0C-751F77321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ip addr</a:t>
            </a:r>
            <a:r>
              <a:rPr lang="en-US" dirty="0"/>
              <a:t> to verify network configuration is accurate.</a:t>
            </a:r>
          </a:p>
          <a:p>
            <a:pPr lvl="1"/>
            <a:r>
              <a:rPr lang="en-US" dirty="0"/>
              <a:t>Link-local address indicates misconfiguration.</a:t>
            </a:r>
          </a:p>
          <a:p>
            <a:r>
              <a:rPr lang="en-US" dirty="0"/>
              <a:t>Check NIC's status as either up or down.</a:t>
            </a:r>
          </a:p>
          <a:p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-s</a:t>
            </a:r>
            <a:r>
              <a:rPr lang="en-US" dirty="0"/>
              <a:t> option to view connection usage stats.</a:t>
            </a:r>
          </a:p>
        </p:txBody>
      </p:sp>
    </p:spTree>
    <p:extLst>
      <p:ext uri="{BB962C8B-B14F-4D97-AF65-F5344CB8AC3E}">
        <p14:creationId xmlns:p14="http://schemas.microsoft.com/office/powerpoint/2010/main" val="39830400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C5B9-3D5E-4578-8B24-41B90343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route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AC90D-D7BA-450E-A7EE-E2BAA1C4D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BF0A6-74ED-4DBC-A73D-863B05FF2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can be configured as a router.</a:t>
            </a:r>
          </a:p>
          <a:p>
            <a:pPr lvl="1"/>
            <a:r>
              <a:rPr lang="en-US" dirty="0"/>
              <a:t>Includes routing table entries.</a:t>
            </a:r>
          </a:p>
          <a:p>
            <a:r>
              <a:rPr lang="en-US" dirty="0">
                <a:latin typeface="Cutive Mono" panose="020B0604020202020204" charset="0"/>
              </a:rPr>
              <a:t>route</a:t>
            </a:r>
            <a:r>
              <a:rPr lang="en-US" dirty="0"/>
              <a:t> command displays and manages routing table.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EBEC3A08-8CE0-4F91-8E0D-50BE8DDCC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27715"/>
              </p:ext>
            </p:extLst>
          </p:nvPr>
        </p:nvGraphicFramePr>
        <p:xfrm>
          <a:off x="920542" y="2519413"/>
          <a:ext cx="7298336" cy="1463040"/>
        </p:xfrm>
        <a:graphic>
          <a:graphicData uri="http://schemas.openxmlformats.org/drawingml/2006/table">
            <a:tbl>
              <a:tblPr/>
              <a:tblGrid>
                <a:gridCol w="3509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8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route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View current routing table.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route add default gw {IP address}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Configure default gateway by IP address.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route add –host {IP address} reject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Filter traffic based on specified IP address.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2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0993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84EB80-48FA-4C2C-AD08-75C81926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route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94CD0-E330-4261-814B-9A509D521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8D444-8391-413D-A047-229763B9F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95" y="822436"/>
            <a:ext cx="6587810" cy="36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188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ACBE-6576-4884-A20A-2A8328C7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nmap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FBDB1-6D8C-4FEA-8353-A6D924AFC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0A5E3-7B76-4536-ABFC-B8694379D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a network environment.</a:t>
            </a:r>
          </a:p>
          <a:p>
            <a:r>
              <a:rPr lang="en-US" dirty="0"/>
              <a:t>Identifies nodes and reports OS, service info, addresses, and much more.</a:t>
            </a:r>
          </a:p>
          <a:p>
            <a:r>
              <a:rPr lang="en-US" dirty="0"/>
              <a:t>Has many options.</a:t>
            </a:r>
          </a:p>
          <a:p>
            <a:r>
              <a:rPr lang="en-US" dirty="0"/>
              <a:t>GUI version called Zenmap.</a:t>
            </a:r>
          </a:p>
          <a:p>
            <a:r>
              <a:rPr lang="en-US" dirty="0"/>
              <a:t>Can audit/document network.</a:t>
            </a:r>
          </a:p>
          <a:p>
            <a:pPr lvl="1"/>
            <a:r>
              <a:rPr lang="en-US" dirty="0"/>
              <a:t>Vital in troubleshooting.</a:t>
            </a:r>
          </a:p>
          <a:p>
            <a:r>
              <a:rPr lang="en-US" dirty="0"/>
              <a:t>Troubleshooting example: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ip addr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ping {destination}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nmap</a:t>
            </a:r>
          </a:p>
        </p:txBody>
      </p:sp>
    </p:spTree>
    <p:extLst>
      <p:ext uri="{BB962C8B-B14F-4D97-AF65-F5344CB8AC3E}">
        <p14:creationId xmlns:p14="http://schemas.microsoft.com/office/powerpoint/2010/main" val="13979721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B313F-317C-44F4-AB1C-CFCC80C7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nmap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A8915-BBCC-4890-A0FF-B3334C27E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FB1A1-444B-466D-88DA-F13F8E1E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23437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905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A7BB8C-866F-4745-8EF1-19E219FF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(Slide 1 of 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0A3003-82B4-4FE2-8737-05D50751D0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common network packet sniffer and analysis tool.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05617-B39A-4B6C-8003-D0C045C97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3F647-AAA5-448A-ADC8-66174944E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intercept and potentially read network traffic.</a:t>
            </a:r>
          </a:p>
          <a:p>
            <a:r>
              <a:rPr lang="en-US" dirty="0"/>
              <a:t>Info includes source/destination addresses, port numbers, payload, etc.</a:t>
            </a:r>
          </a:p>
          <a:p>
            <a:r>
              <a:rPr lang="en-US" dirty="0"/>
              <a:t>Can show what packets are/are not moving through a segment or NIC.</a:t>
            </a:r>
          </a:p>
          <a:p>
            <a:r>
              <a:rPr lang="en-US" dirty="0"/>
              <a:t>Troubleshooting example: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ip addr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ping {destination}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firewall-cmd --list-services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32714421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4437-0390-0A48-B7FE-80934547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FB433-B3DC-6141-A9E1-692A91C04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24AC9-31D9-47F8-B30D-BAA7FAF0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98" y="1119215"/>
            <a:ext cx="6898405" cy="33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854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C6CEC-4DEC-4FE6-BC57-D34E36B5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502309"/>
            <a:ext cx="6008308" cy="33173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492EE26-F51A-4F62-8994-67C4288D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tcpdump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3D039-A6B9-4C2F-9BF7-24F26CE2E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8FD0E8-9974-4C28-9177-4FBE93E26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Wireshark, but in CLI form.</a:t>
            </a:r>
          </a:p>
          <a:p>
            <a:r>
              <a:rPr lang="en-US" dirty="0"/>
              <a:t>Installed on most distros.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16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3C61-CAA9-4C1D-AEAE-C1D55106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tcpdump</a:t>
            </a:r>
            <a:r>
              <a:rPr lang="en-US" dirty="0"/>
              <a:t> Command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31DDF-2657-4D2E-82A7-588D76A9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108</a:t>
            </a:fld>
            <a:endParaRPr lang="en-US" dirty="0"/>
          </a:p>
        </p:txBody>
      </p:sp>
      <p:graphicFrame>
        <p:nvGraphicFramePr>
          <p:cNvPr id="7" name="Group 23">
            <a:extLst>
              <a:ext uri="{FF2B5EF4-FFF2-40B4-BE49-F238E27FC236}">
                <a16:creationId xmlns:a16="http://schemas.microsoft.com/office/drawing/2014/main" id="{32833435-2FF2-4149-982C-CCBAE1ACA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58304"/>
              </p:ext>
            </p:extLst>
          </p:nvPr>
        </p:nvGraphicFramePr>
        <p:xfrm>
          <a:off x="2105028" y="1629411"/>
          <a:ext cx="4929364" cy="1463040"/>
        </p:xfrm>
        <a:graphic>
          <a:graphicData uri="http://schemas.openxmlformats.org/drawingml/2006/table">
            <a:tbl>
              <a:tblPr/>
              <a:tblGrid>
                <a:gridCol w="1454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Specify interface to use.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Not resolve hostnames.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Specify verbose mode.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2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8978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D0A6-48F1-499F-BC75-56CE3734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netcat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E860B0-790E-4820-BA29-EBF1CE7DD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45081-1C8D-4818-A8F9-395E2394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test connectivity over a network.</a:t>
            </a:r>
          </a:p>
          <a:p>
            <a:r>
              <a:rPr lang="en-US" dirty="0"/>
              <a:t>Can listen on a destination computer and attempt to connect to source.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F99E8D5D-D54B-4878-85BE-9173692B4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97107"/>
              </p:ext>
            </p:extLst>
          </p:nvPr>
        </p:nvGraphicFramePr>
        <p:xfrm>
          <a:off x="950210" y="2126868"/>
          <a:ext cx="7239000" cy="1809310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Use Case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Command Example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Connect two computers to transfer data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On comp1 (listen on port):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netcat -l 4242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On comp2 (connect to listener):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netcat comp1 4242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Transfer files between two computers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On comp1 (listen on port):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netcat -l 4242 &gt; received.file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On comp2 (connect to listener):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netcat comp1 &lt; original.file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Port scan a computer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netcat -z -v domain.tld 1-1000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96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72FB-A0EB-4711-AB15-441058A0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Classes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46F57-212C-41B0-B29F-750CFA09A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42E61FFE-3FD1-4063-A5B6-CE7C4CD63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311998"/>
              </p:ext>
            </p:extLst>
          </p:nvPr>
        </p:nvGraphicFramePr>
        <p:xfrm>
          <a:off x="126235" y="1474470"/>
          <a:ext cx="8886950" cy="2346960"/>
        </p:xfrm>
        <a:graphic>
          <a:graphicData uri="http://schemas.openxmlformats.org/drawingml/2006/table">
            <a:tbl>
              <a:tblPr/>
              <a:tblGrid>
                <a:gridCol w="1034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08">
                  <a:extLst>
                    <a:ext uri="{9D8B030D-6E8A-4147-A177-3AD203B41FA5}">
                      <a16:colId xmlns:a16="http://schemas.microsoft.com/office/drawing/2014/main" val="1344578318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475520433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4166581929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6951706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Class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Start Addr.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End Addr.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Networks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Hosts per Network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Default Subnet Mask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0.0.0.0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127.0.0.0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126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16,777,214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255.0.0.0 or /8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B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128.0.0.0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191.255.0.0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16,384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65,534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255.255.0.0 or /16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192.0.0.0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223.255.255.0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2,097,152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254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255.255.255.0 or /24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224.0.0.0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239.255.255.255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N/A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N/A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N/A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4247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240.0.0.0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255.255.255.255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N/A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N/A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N/A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5138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1FA7-227F-41FF-B1E1-50B8FA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iftop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E10A0-D816-413B-A4A9-01DEFB255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D9D0C-4248-4C4D-9F9B-AEF89152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bandwidth usage.</a:t>
            </a:r>
          </a:p>
          <a:p>
            <a:pPr lvl="1"/>
            <a:r>
              <a:rPr lang="en-US" dirty="0"/>
              <a:t>Can reveal NIC/protocol consuming most bandwidth.</a:t>
            </a:r>
          </a:p>
          <a:p>
            <a:r>
              <a:rPr lang="en-US" dirty="0"/>
              <a:t>Use to identify why a link may be slow.</a:t>
            </a:r>
          </a:p>
          <a:p>
            <a:r>
              <a:rPr lang="en-US" dirty="0"/>
              <a:t>Example: </a:t>
            </a:r>
            <a:r>
              <a:rPr lang="en-US" dirty="0">
                <a:latin typeface="Cutive Mono" panose="020B0604020202020204" charset="0"/>
              </a:rPr>
              <a:t>iftop -</a:t>
            </a:r>
            <a:r>
              <a:rPr lang="en-US" dirty="0" err="1">
                <a:latin typeface="Cutive Mono" panose="020B0604020202020204" charset="0"/>
              </a:rPr>
              <a:t>i</a:t>
            </a:r>
            <a:r>
              <a:rPr lang="en-US" dirty="0">
                <a:latin typeface="Cutive Mono" panose="020B0604020202020204" charset="0"/>
              </a:rPr>
              <a:t> eth0</a:t>
            </a:r>
          </a:p>
          <a:p>
            <a:r>
              <a:rPr lang="en-US" dirty="0"/>
              <a:t>Network slowness may be symptom of bandwidth saturation.</a:t>
            </a:r>
          </a:p>
          <a:p>
            <a:pPr lvl="1"/>
            <a:r>
              <a:rPr lang="en-US" dirty="0"/>
              <a:t>Bandwidth capacity is being used up.</a:t>
            </a:r>
          </a:p>
          <a:p>
            <a:r>
              <a:rPr lang="en-US" dirty="0"/>
              <a:t>Use </a:t>
            </a:r>
            <a:r>
              <a:rPr lang="en-US" dirty="0" err="1">
                <a:latin typeface="Cutive Mono" panose="020B0604020202020204" charset="0"/>
              </a:rPr>
              <a:t>iftop</a:t>
            </a:r>
            <a:r>
              <a:rPr lang="en-US" dirty="0"/>
              <a:t> to identify excessive incoming/outgoing traffic on a NIC.</a:t>
            </a:r>
          </a:p>
          <a:p>
            <a:pPr lvl="1"/>
            <a:r>
              <a:rPr lang="en-US" dirty="0"/>
              <a:t>Use to identify offending host(s).</a:t>
            </a:r>
          </a:p>
          <a:p>
            <a:pPr lvl="1"/>
            <a:r>
              <a:rPr lang="en-US" dirty="0"/>
              <a:t>Take steps to stop offending host(s) from saturating network.</a:t>
            </a:r>
          </a:p>
        </p:txBody>
      </p:sp>
    </p:spTree>
    <p:extLst>
      <p:ext uri="{BB962C8B-B14F-4D97-AF65-F5344CB8AC3E}">
        <p14:creationId xmlns:p14="http://schemas.microsoft.com/office/powerpoint/2010/main" val="1945018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CCE083-A1F8-4024-9295-AB8AF9D1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iftop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2D7B6-39BB-4000-A859-D493CE5D2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78C13-B7A4-4D91-860B-50A167D4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95" y="753115"/>
            <a:ext cx="6587810" cy="36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241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F6A8-CF54-4E20-8251-86BF2A8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iperf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A89206-9081-4708-AFDC-DDE7331BE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101E4-8CDF-4B75-BDF9-99FF08EB8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max throughput for an interface.</a:t>
            </a:r>
          </a:p>
          <a:p>
            <a:r>
              <a:rPr lang="en-US" dirty="0"/>
              <a:t>Installed on two endpoint systems.</a:t>
            </a:r>
          </a:p>
          <a:p>
            <a:pPr lvl="1"/>
            <a:r>
              <a:rPr lang="en-US" dirty="0"/>
              <a:t>One is server, the other client.</a:t>
            </a:r>
          </a:p>
          <a:p>
            <a:pPr lvl="1"/>
            <a:r>
              <a:rPr lang="en-US" dirty="0"/>
              <a:t>Client is being tested.</a:t>
            </a:r>
          </a:p>
          <a:p>
            <a:r>
              <a:rPr lang="en-US" dirty="0"/>
              <a:t>Use to ensure throughput is meeting expectations.</a:t>
            </a:r>
          </a:p>
          <a:p>
            <a:r>
              <a:rPr lang="en-US" dirty="0"/>
              <a:t>Basic test: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On server, run </a:t>
            </a:r>
            <a:r>
              <a:rPr lang="en-US" dirty="0">
                <a:latin typeface="Cutive Mono" panose="020B0604020202020204" charset="0"/>
              </a:rPr>
              <a:t>iperf -s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On client, run </a:t>
            </a:r>
            <a:r>
              <a:rPr lang="en-US" dirty="0">
                <a:latin typeface="Cutive Mono" panose="020B0604020202020204" charset="0"/>
              </a:rPr>
              <a:t>iperf -c {server address}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Examine results.</a:t>
            </a:r>
          </a:p>
        </p:txBody>
      </p:sp>
    </p:spTree>
    <p:extLst>
      <p:ext uri="{BB962C8B-B14F-4D97-AF65-F5344CB8AC3E}">
        <p14:creationId xmlns:p14="http://schemas.microsoft.com/office/powerpoint/2010/main" val="1282336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76082-4141-4E4E-A350-B271A47F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iperf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D22A53-BFDB-46A3-B0F4-A1D03FE06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8E820-339A-4789-AE81-8334349E2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84" y="1073334"/>
            <a:ext cx="6761233" cy="32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0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4619-EA97-494F-9B88-813E000B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mtr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1A4E46-327E-4A4F-B365-837CD0C1B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76AAF-E45F-4956-9663-EF39CCA5D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</a:t>
            </a:r>
            <a:r>
              <a:rPr lang="en-US" dirty="0">
                <a:latin typeface="Cutive Mono" panose="020B0604020202020204" charset="0"/>
              </a:rPr>
              <a:t>ping</a:t>
            </a:r>
            <a:r>
              <a:rPr lang="en-US" dirty="0"/>
              <a:t>, </a:t>
            </a:r>
            <a:r>
              <a:rPr lang="en-US" dirty="0">
                <a:latin typeface="Cutive Mono" panose="020B0604020202020204" charset="0"/>
              </a:rPr>
              <a:t>traceroute</a:t>
            </a:r>
            <a:r>
              <a:rPr lang="en-US" dirty="0"/>
              <a:t>, and more for testing connection quality.</a:t>
            </a:r>
          </a:p>
          <a:p>
            <a:r>
              <a:rPr lang="en-US" dirty="0"/>
              <a:t>Packets sent to destination in large groups.</a:t>
            </a:r>
          </a:p>
          <a:p>
            <a:pPr lvl="1"/>
            <a:r>
              <a:rPr lang="en-US" dirty="0"/>
              <a:t>Time taken for response is noted.</a:t>
            </a:r>
          </a:p>
          <a:p>
            <a:r>
              <a:rPr lang="en-US" dirty="0"/>
              <a:t>Takes note of lost/dropped packets.</a:t>
            </a:r>
          </a:p>
          <a:p>
            <a:pPr lvl="1"/>
            <a:r>
              <a:rPr lang="en-US" dirty="0"/>
              <a:t>Packets can't reach destination.</a:t>
            </a:r>
          </a:p>
          <a:p>
            <a:pPr lvl="1"/>
            <a:r>
              <a:rPr lang="en-US" dirty="0"/>
              <a:t>Can lead to latency or lost data.</a:t>
            </a:r>
          </a:p>
          <a:p>
            <a:pPr lvl="1"/>
            <a:r>
              <a:rPr lang="en-US" dirty="0"/>
              <a:t>Many lost packets indicate an issue on the path.</a:t>
            </a:r>
          </a:p>
          <a:p>
            <a:r>
              <a:rPr lang="en-US" dirty="0" err="1">
                <a:latin typeface="Cutive Mono" panose="020B0604020202020204" charset="0"/>
              </a:rPr>
              <a:t>mtr</a:t>
            </a:r>
            <a:r>
              <a:rPr lang="en-US" dirty="0"/>
              <a:t> outputs percentage of packets lost.</a:t>
            </a:r>
          </a:p>
          <a:p>
            <a:pPr lvl="1"/>
            <a:r>
              <a:rPr lang="en-US" dirty="0"/>
              <a:t>High percentage on a node may suggest it is faulty.</a:t>
            </a:r>
          </a:p>
        </p:txBody>
      </p:sp>
    </p:spTree>
    <p:extLst>
      <p:ext uri="{BB962C8B-B14F-4D97-AF65-F5344CB8AC3E}">
        <p14:creationId xmlns:p14="http://schemas.microsoft.com/office/powerpoint/2010/main" val="33401127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99DBF7-6851-4C1F-8442-7B21EBFF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mtr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E170D-5733-49A3-A94F-B5335585B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2B08A-01F0-49C5-90D9-83CEFBFAE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63" y="1105418"/>
            <a:ext cx="6926875" cy="33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811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024C-2C50-413E-A126-EC48E004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arp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B7058-BCFD-4535-BD85-56FA1722D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93D0F-9EAC-403E-9A36-0DBC2DF43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ARP relates IP addresses and MAC addresses.</a:t>
            </a:r>
          </a:p>
          <a:p>
            <a:r>
              <a:rPr lang="en-US" dirty="0">
                <a:latin typeface="Cutive Mono" panose="020B0604020202020204" charset="0"/>
              </a:rPr>
              <a:t>arp</a:t>
            </a:r>
            <a:r>
              <a:rPr lang="en-US" dirty="0"/>
              <a:t> command discovers info about known MAC addresses.</a:t>
            </a:r>
          </a:p>
          <a:p>
            <a:r>
              <a:rPr lang="en-US" dirty="0"/>
              <a:t>Computers cache resolved IP/MAC address combinations.</a:t>
            </a:r>
          </a:p>
          <a:p>
            <a:pPr lvl="1"/>
            <a:r>
              <a:rPr lang="en-US" dirty="0"/>
              <a:t>Incorrect or out-of-date info can lead to lost connectivity.</a:t>
            </a:r>
          </a:p>
          <a:p>
            <a:r>
              <a:rPr lang="en-US" dirty="0"/>
              <a:t>ARP cache can be cleared to troubleshoot.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arp -d {IP address}</a:t>
            </a:r>
            <a:r>
              <a:rPr lang="en-US" dirty="0"/>
              <a:t> to clear entry.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arp -a</a:t>
            </a:r>
            <a:r>
              <a:rPr lang="en-US" dirty="0"/>
              <a:t> to view cache.</a:t>
            </a:r>
          </a:p>
        </p:txBody>
      </p:sp>
    </p:spTree>
    <p:extLst>
      <p:ext uri="{BB962C8B-B14F-4D97-AF65-F5344CB8AC3E}">
        <p14:creationId xmlns:p14="http://schemas.microsoft.com/office/powerpoint/2010/main" val="5063392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AA0A7F-03A4-4EF6-B7A7-9CE51F12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arp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AF654-CF3B-4026-86E3-C968A341B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89808-B47F-4BCA-97D2-07E194E3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77" y="1085366"/>
            <a:ext cx="7380446" cy="33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00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D521-B3A7-48CD-BB89-021E6E31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whois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24DEF-E1F8-4167-8910-032FABCFA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23C65-8ED8-45D2-8F33-A102AD7B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info on Internet DNS registration.</a:t>
            </a:r>
          </a:p>
          <a:p>
            <a:r>
              <a:rPr lang="en-US" dirty="0"/>
              <a:t>Use to learn or verify domain name ownership, contact info, etc.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whois google.com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whois ubuntu.com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whois redhat.com</a:t>
            </a:r>
          </a:p>
        </p:txBody>
      </p:sp>
    </p:spTree>
    <p:extLst>
      <p:ext uri="{BB962C8B-B14F-4D97-AF65-F5344CB8AC3E}">
        <p14:creationId xmlns:p14="http://schemas.microsoft.com/office/powerpoint/2010/main" val="2743986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76AF8A-C6F7-4F88-85C4-EE3EA9F6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whois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E4FCB9-33BD-49EA-A78D-AC2D7758A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1862B-A250-40BA-9463-DDB22643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6" y="1031365"/>
            <a:ext cx="7281348" cy="35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7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57481-B9DF-344B-841F-90AAAD90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 Ranges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3EE041-FCA1-1149-B733-52E0FCDCA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308651-209E-495D-9A59-C6EECDC4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1" y="1060981"/>
            <a:ext cx="8246859" cy="33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24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8C4A-F1CC-4DA1-B982-3FDEACB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Troubleshooting Networking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E5269-A83C-4F4D-9D95-D5DAB71CF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6DB51-A5BB-44C6-AAAC-C5FFC9C48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the scope of the problem.</a:t>
            </a:r>
          </a:p>
          <a:p>
            <a:r>
              <a:rPr lang="en-US" dirty="0"/>
              <a:t>Verify IP address config using the </a:t>
            </a:r>
            <a:r>
              <a:rPr lang="en-US" dirty="0">
                <a:latin typeface="Cutive Mono" panose="020B0604020202020204" charset="0"/>
              </a:rPr>
              <a:t>ip</a:t>
            </a:r>
            <a:r>
              <a:rPr lang="en-US" dirty="0"/>
              <a:t> command.</a:t>
            </a:r>
          </a:p>
          <a:p>
            <a:r>
              <a:rPr lang="en-US" dirty="0"/>
              <a:t>Diagnose bandwidth issues during slow network performance.</a:t>
            </a:r>
          </a:p>
          <a:p>
            <a:r>
              <a:rPr lang="en-US" dirty="0"/>
              <a:t>Use </a:t>
            </a:r>
            <a:r>
              <a:rPr lang="en-US" dirty="0" err="1">
                <a:latin typeface="Cutive Mono" panose="020B0604020202020204" charset="0"/>
              </a:rPr>
              <a:t>iperf</a:t>
            </a:r>
            <a:r>
              <a:rPr lang="en-US" dirty="0"/>
              <a:t> to test max throughput if bandwidth is not the issue.</a:t>
            </a:r>
          </a:p>
          <a:p>
            <a:r>
              <a:rPr lang="en-US" dirty="0"/>
              <a:t>Use general tools: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ping</a:t>
            </a:r>
            <a:r>
              <a:rPr lang="en-US" dirty="0"/>
              <a:t> to test connectivity.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traceroute</a:t>
            </a:r>
            <a:r>
              <a:rPr lang="en-US" dirty="0"/>
              <a:t> to understand network between two endpoints.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nslookup</a:t>
            </a:r>
            <a:r>
              <a:rPr lang="en-US" dirty="0"/>
              <a:t> to test name resolution.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ethtool</a:t>
            </a:r>
            <a:r>
              <a:rPr lang="en-US" dirty="0"/>
              <a:t> to verify NIC config.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virsh</a:t>
            </a:r>
            <a:r>
              <a:rPr lang="en-US" dirty="0"/>
              <a:t> to manage KVM virtual machines.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latin typeface="Cutive Mono" panose="020B0604020202020204" charset="0"/>
              </a:rPr>
              <a:t>iperf</a:t>
            </a:r>
            <a:r>
              <a:rPr lang="en-US" dirty="0"/>
              <a:t> to test throughput between endpoints.</a:t>
            </a:r>
          </a:p>
        </p:txBody>
      </p:sp>
    </p:spTree>
    <p:extLst>
      <p:ext uri="{BB962C8B-B14F-4D97-AF65-F5344CB8AC3E}">
        <p14:creationId xmlns:p14="http://schemas.microsoft.com/office/powerpoint/2010/main" val="39525596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6C436-7017-4D2D-BF82-BF5065469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Networking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0C483-3267-4955-AA73-A81D80ED5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407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5FB29-77CE-4A6B-AE6C-7A023718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use tools to better understand Develetech's network.</a:t>
            </a:r>
          </a:p>
          <a:p>
            <a:r>
              <a:rPr lang="en-US" dirty="0"/>
              <a:t>These will help diagnose/solve issues related to:</a:t>
            </a:r>
          </a:p>
          <a:p>
            <a:pPr lvl="1"/>
            <a:r>
              <a:rPr lang="en-US" dirty="0"/>
              <a:t>Latency.</a:t>
            </a:r>
          </a:p>
          <a:p>
            <a:pPr lvl="1"/>
            <a:r>
              <a:rPr lang="en-US" dirty="0"/>
              <a:t>Lack of hostname resolution.</a:t>
            </a:r>
          </a:p>
          <a:p>
            <a:pPr lvl="1"/>
            <a:r>
              <a:rPr lang="en-US" dirty="0"/>
              <a:t>Inability to connect to other hosts.</a:t>
            </a:r>
          </a:p>
          <a:p>
            <a:pPr lvl="1"/>
            <a:r>
              <a:rPr lang="en-US" dirty="0"/>
              <a:t>And more.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D9C416-60AF-49F6-9C9E-8D1BACB0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Testing the Network 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3CE3A-13A0-497D-8594-5F613E02A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628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6865D-A94C-4BCC-8F6B-54D9F371B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team has compiled a list of common issues.</a:t>
            </a:r>
          </a:p>
          <a:p>
            <a:r>
              <a:rPr lang="en-US" dirty="0"/>
              <a:t>Consider the following scenarios and suggest Linux tools and procedures.</a:t>
            </a:r>
          </a:p>
          <a:p>
            <a:r>
              <a:rPr lang="en-US" dirty="0"/>
              <a:t>You'll make troubleshooting more efficient and effective.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E91BD1-E36A-485F-A4B7-C9C7DDD5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Troubleshooting Networking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A7A20-5DC2-47C4-B127-AF949FDB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203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35D39-7CAB-134B-8E89-D0F1CE1B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kind of network services does your organization provide to employees and customers?</a:t>
            </a:r>
          </a:p>
          <a:p>
            <a:r>
              <a:rPr lang="en-US" dirty="0"/>
              <a:t>Does your organization leverage cloud or virtualization technologies? If so, what resources use these technologies? If not, do you see these technologies being a benefit to the organization?</a:t>
            </a:r>
            <a:endParaRPr lang="en-US" dirty="0">
              <a:solidFill>
                <a:srgbClr val="4554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D8280-5882-AA48-BA86-A9C40DAE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2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07DE-4961-415E-BE39-12AEDDAB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1E0D8-4193-4748-A53B-4D9E1B7B5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8674C-9537-43A6-B5F4-4F577B130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IPv4 has many limitations.</a:t>
            </a:r>
          </a:p>
          <a:p>
            <a:r>
              <a:rPr lang="en-US" dirty="0"/>
              <a:t>IPv6 is its eventual replacement.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Larger address space.</a:t>
            </a:r>
          </a:p>
          <a:p>
            <a:pPr lvl="1"/>
            <a:r>
              <a:rPr lang="en-US" dirty="0"/>
              <a:t>Built-in encryption.</a:t>
            </a:r>
          </a:p>
          <a:p>
            <a:pPr lvl="1"/>
            <a:r>
              <a:rPr lang="en-US" dirty="0"/>
              <a:t>More efficient routing.</a:t>
            </a:r>
          </a:p>
          <a:p>
            <a:r>
              <a:rPr lang="en-US" dirty="0"/>
              <a:t>Linux is fully compatible with IPv6.</a:t>
            </a:r>
          </a:p>
        </p:txBody>
      </p:sp>
    </p:spTree>
    <p:extLst>
      <p:ext uri="{BB962C8B-B14F-4D97-AF65-F5344CB8AC3E}">
        <p14:creationId xmlns:p14="http://schemas.microsoft.com/office/powerpoint/2010/main" val="2323536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1BCF-86D5-435B-A1AC-CDECBEAC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C14FCB-3E5B-46A7-AACD-117E51601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endpoint in network communication that identifies the type of application-layer protocol used in a communication.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AC215-97BA-43AE-90A5-BE6492B24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025530-D69D-4B43-8071-54BD2EFD9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use port numbers to understand how to handle communications.</a:t>
            </a:r>
          </a:p>
          <a:p>
            <a:r>
              <a:rPr lang="en-US" dirty="0"/>
              <a:t>Port numbers map to application-layer protocols.</a:t>
            </a:r>
          </a:p>
          <a:p>
            <a:r>
              <a:rPr lang="en-US" dirty="0"/>
              <a:t>Common ports:</a:t>
            </a:r>
          </a:p>
          <a:p>
            <a:pPr lvl="1"/>
            <a:r>
              <a:rPr lang="en-US" dirty="0"/>
              <a:t>22: SSH</a:t>
            </a:r>
          </a:p>
          <a:p>
            <a:pPr lvl="1"/>
            <a:r>
              <a:rPr lang="en-US" dirty="0"/>
              <a:t>25: SMTP</a:t>
            </a:r>
          </a:p>
          <a:p>
            <a:pPr lvl="1"/>
            <a:r>
              <a:rPr lang="en-US" dirty="0"/>
              <a:t>80: HTTP</a:t>
            </a:r>
          </a:p>
          <a:p>
            <a:pPr lvl="1"/>
            <a:r>
              <a:rPr lang="en-US" dirty="0"/>
              <a:t>110: POP3</a:t>
            </a:r>
          </a:p>
          <a:p>
            <a:pPr lvl="1"/>
            <a:r>
              <a:rPr lang="en-US" dirty="0"/>
              <a:t>443: HTTPS</a:t>
            </a:r>
          </a:p>
        </p:txBody>
      </p:sp>
    </p:spTree>
    <p:extLst>
      <p:ext uri="{BB962C8B-B14F-4D97-AF65-F5344CB8AC3E}">
        <p14:creationId xmlns:p14="http://schemas.microsoft.com/office/powerpoint/2010/main" val="2626453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236BC8-4137-49D5-B053-F668ADF4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Segments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C89B4-8BC1-463B-9909-B2C58EC39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BD25DB-C947-462E-8002-CFA0264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network into segments for easier management.</a:t>
            </a:r>
          </a:p>
          <a:p>
            <a:pPr lvl="1"/>
            <a:r>
              <a:rPr lang="en-US" dirty="0"/>
              <a:t>Better performance.</a:t>
            </a:r>
          </a:p>
          <a:p>
            <a:pPr lvl="1"/>
            <a:r>
              <a:rPr lang="en-US" dirty="0"/>
              <a:t>Better security.</a:t>
            </a:r>
          </a:p>
          <a:p>
            <a:r>
              <a:rPr lang="en-US" dirty="0"/>
              <a:t>Logical divisions are called subnets.</a:t>
            </a:r>
          </a:p>
          <a:p>
            <a:pPr lvl="1"/>
            <a:r>
              <a:rPr lang="en-US" dirty="0"/>
              <a:t>Identified by network ID.</a:t>
            </a:r>
          </a:p>
        </p:txBody>
      </p:sp>
    </p:spTree>
    <p:extLst>
      <p:ext uri="{BB962C8B-B14F-4D97-AF65-F5344CB8AC3E}">
        <p14:creationId xmlns:p14="http://schemas.microsoft.com/office/powerpoint/2010/main" val="257684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6642-DAC8-4BF5-97CD-B3745AA5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Segments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3E856-7C68-4B9F-ACF9-AE09C587D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B1B8E-4EC6-479F-907A-5FAF06D7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8" y="906558"/>
            <a:ext cx="7015464" cy="35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7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FC905-4904-4CC9-86B5-F9EF08D4B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review TCP/IP before configuring networking info.</a:t>
            </a:r>
          </a:p>
          <a:p>
            <a:r>
              <a:rPr lang="en-US" dirty="0"/>
              <a:t>You'll be better equipped to manage Linux networking.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9AF99-E8CD-44E7-9170-3635720D1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TCP/IP Fundamentals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06D88-9DD6-42C5-AC88-DB749E180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089267-81CC-4606-B651-0C1880A6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NTP Services (Slide 1 of 2)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99FC43-1C7D-4273-8068-16F839EB8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network protocol that synchronizes a node's time with a designated, definitive time source.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C9E87-72BF-4A93-821E-412C7E59C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7DB3A8-3E52-414D-8A16-EEE751E4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in networking.</a:t>
            </a:r>
          </a:p>
          <a:p>
            <a:r>
              <a:rPr lang="en-US" dirty="0"/>
              <a:t>Linux systems can be NTP sources or clients.</a:t>
            </a:r>
          </a:p>
          <a:p>
            <a:r>
              <a:rPr lang="en-US" dirty="0"/>
              <a:t>Uses UDP port 123.</a:t>
            </a:r>
          </a:p>
        </p:txBody>
      </p:sp>
    </p:spTree>
    <p:extLst>
      <p:ext uri="{BB962C8B-B14F-4D97-AF65-F5344CB8AC3E}">
        <p14:creationId xmlns:p14="http://schemas.microsoft.com/office/powerpoint/2010/main" val="139163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B522-C47A-5048-8BA6-69C65FDA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NTP Services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31B82-00AD-024E-A6E0-27D6CF3BD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864A0-AB52-41EF-AF7F-50B94944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08" y="708660"/>
            <a:ext cx="5859384" cy="39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9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81CB-6BE9-4AD1-A0E0-0E374851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EFDCC7-4073-44BE-9665-2EFBE6388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networking protocol that governs Internet communications and many other modern computer networks.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93C42-A7AC-4954-90DE-A37313A14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EB4E0-11E7-4D8D-8676-522420A63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rules that control:</a:t>
            </a:r>
          </a:p>
          <a:p>
            <a:pPr lvl="1"/>
            <a:r>
              <a:rPr lang="en-US" dirty="0"/>
              <a:t>How much info to communicate.</a:t>
            </a:r>
          </a:p>
          <a:p>
            <a:pPr lvl="1"/>
            <a:r>
              <a:rPr lang="en-US" dirty="0"/>
              <a:t>What addresses represent what nodes.</a:t>
            </a:r>
          </a:p>
          <a:p>
            <a:pPr lvl="1"/>
            <a:r>
              <a:rPr lang="en-US" dirty="0"/>
              <a:t>How nodes communicate on the network.</a:t>
            </a:r>
          </a:p>
          <a:p>
            <a:pPr lvl="1"/>
            <a:r>
              <a:rPr lang="en-US" dirty="0"/>
              <a:t>What error checking exists.</a:t>
            </a:r>
          </a:p>
          <a:p>
            <a:pPr lvl="1"/>
            <a:r>
              <a:rPr lang="en-US" dirty="0"/>
              <a:t>And more.</a:t>
            </a:r>
          </a:p>
          <a:p>
            <a:r>
              <a:rPr lang="en-US" dirty="0"/>
              <a:t>The only protocol suite of note.</a:t>
            </a:r>
          </a:p>
        </p:txBody>
      </p:sp>
    </p:spTree>
    <p:extLst>
      <p:ext uri="{BB962C8B-B14F-4D97-AF65-F5344CB8AC3E}">
        <p14:creationId xmlns:p14="http://schemas.microsoft.com/office/powerpoint/2010/main" val="280555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285E-61CA-45AA-B663-912872C9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A5A3E-B1DD-4C2B-8429-5F827908F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C5C0A-E5BF-4257-83DA-A95F05411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authenticated, encrypted connection to a system.</a:t>
            </a:r>
          </a:p>
          <a:p>
            <a:r>
              <a:rPr lang="en-US" dirty="0"/>
              <a:t>Used for remote administration.</a:t>
            </a:r>
          </a:p>
          <a:p>
            <a:r>
              <a:rPr lang="en-US" dirty="0"/>
              <a:t>Can also be used to tunnel other network communications.</a:t>
            </a:r>
          </a:p>
          <a:p>
            <a:r>
              <a:rPr lang="en-US" dirty="0"/>
              <a:t>Linux can be SSH client and/or server.</a:t>
            </a:r>
          </a:p>
          <a:p>
            <a:r>
              <a:rPr lang="en-US" dirty="0"/>
              <a:t>Uses TCP port 22.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0BF087-E1D3-4620-9202-21FB6C9F9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592" y="2041336"/>
            <a:ext cx="3982422" cy="26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6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2EA4-57F7-46D2-874C-29E607BD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8DD40-E019-4B96-BC65-DBCB2282E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DEC55-F801-49E0-B19C-358BFA136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Hosts files and images making up a website.</a:t>
            </a:r>
          </a:p>
          <a:p>
            <a:r>
              <a:rPr lang="en-US" dirty="0"/>
              <a:t>Clients connect to web server to download files.</a:t>
            </a:r>
          </a:p>
          <a:p>
            <a:r>
              <a:rPr lang="en-US" dirty="0"/>
              <a:t>Web servers are very common on Linux.</a:t>
            </a:r>
          </a:p>
          <a:p>
            <a:pPr lvl="1"/>
            <a:r>
              <a:rPr lang="en-US" dirty="0"/>
              <a:t>Typically hosted through Apache.</a:t>
            </a:r>
          </a:p>
          <a:p>
            <a:r>
              <a:rPr lang="en-US" dirty="0"/>
              <a:t>HTTP uses TCP port 80.</a:t>
            </a:r>
          </a:p>
          <a:p>
            <a:r>
              <a:rPr lang="en-US" dirty="0"/>
              <a:t>HTTPS uses TCP port 443.</a:t>
            </a:r>
          </a:p>
        </p:txBody>
      </p:sp>
    </p:spTree>
    <p:extLst>
      <p:ext uri="{BB962C8B-B14F-4D97-AF65-F5344CB8AC3E}">
        <p14:creationId xmlns:p14="http://schemas.microsoft.com/office/powerpoint/2010/main" val="877894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6A337A-A532-479A-8401-019B650C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Authority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8A0D72-E5D9-4E6D-83BC-E0EA6708C6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server that can issue digital certificates and the associated public/private key pairs.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3C24D-4C7D-4608-9DEC-2E593E920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1EE63-1658-4010-BE0D-71479F576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Certificates guarantee identity in a public key infrastructure (PKI).</a:t>
            </a:r>
          </a:p>
          <a:p>
            <a:r>
              <a:rPr lang="en-US" dirty="0"/>
              <a:t>CA manages enrollment, approval, revocation, etc., for certificates.</a:t>
            </a:r>
          </a:p>
          <a:p>
            <a:r>
              <a:rPr lang="en-US" dirty="0"/>
              <a:t>Example: Used in HTTPS connections.</a:t>
            </a:r>
          </a:p>
          <a:p>
            <a:r>
              <a:rPr lang="en-US" dirty="0"/>
              <a:t>Linux servers can be CAs.</a:t>
            </a:r>
          </a:p>
        </p:txBody>
      </p:sp>
    </p:spTree>
    <p:extLst>
      <p:ext uri="{BB962C8B-B14F-4D97-AF65-F5344CB8AC3E}">
        <p14:creationId xmlns:p14="http://schemas.microsoft.com/office/powerpoint/2010/main" val="569179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D005-3E13-4B41-BE11-47DD8459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Server/DNS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EEB21-02BE-42B3-BB2D-D6CB74704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network protocol for translating human-readable hostnames into IP addresses.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2AA8-183A-4346-8700-7AB25D53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53DDA5-80A4-40BD-BB14-C52C5AB57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contain records for company's internal network.</a:t>
            </a:r>
          </a:p>
          <a:p>
            <a:r>
              <a:rPr lang="en-US" dirty="0"/>
              <a:t>Can be part of wider Internet name resolution infrastructure.</a:t>
            </a:r>
          </a:p>
          <a:p>
            <a:r>
              <a:rPr lang="en-US" dirty="0"/>
              <a:t>Linux can be DNS servers and/or clients.</a:t>
            </a:r>
          </a:p>
          <a:p>
            <a:r>
              <a:rPr lang="en-US" dirty="0"/>
              <a:t>Uses TCP/UDP port 53.</a:t>
            </a:r>
          </a:p>
        </p:txBody>
      </p:sp>
    </p:spTree>
    <p:extLst>
      <p:ext uri="{BB962C8B-B14F-4D97-AF65-F5344CB8AC3E}">
        <p14:creationId xmlns:p14="http://schemas.microsoft.com/office/powerpoint/2010/main" val="797545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9B9B-DC49-4107-86B6-4BE94B80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6D4C7-1A5E-41D4-B3A7-3295CDF5B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network protocol used to automatically assign IP addressing information to hosts.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3097-F0DE-4573-A106-7D557A260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E8E4E5-0183-478D-8178-7C7156538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Sends address, subnet mask, default gateway, etc.</a:t>
            </a:r>
          </a:p>
          <a:p>
            <a:r>
              <a:rPr lang="en-US" dirty="0"/>
              <a:t>Client leases configuration from DHCP server.</a:t>
            </a:r>
          </a:p>
          <a:p>
            <a:r>
              <a:rPr lang="en-US" dirty="0"/>
              <a:t>Linux can be DHCP server or client.</a:t>
            </a:r>
          </a:p>
          <a:p>
            <a:r>
              <a:rPr lang="en-US" dirty="0"/>
              <a:t>Uses UDP ports 67 and 68.</a:t>
            </a:r>
          </a:p>
        </p:txBody>
      </p:sp>
    </p:spTree>
    <p:extLst>
      <p:ext uri="{BB962C8B-B14F-4D97-AF65-F5344CB8AC3E}">
        <p14:creationId xmlns:p14="http://schemas.microsoft.com/office/powerpoint/2010/main" val="163433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CEB3-F3C5-4941-B276-85F8E399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SNMP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DB2BD-F6C3-45CF-9063-69F2E6B65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network protocol for collecting and passing device information between hosts.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86001-7F39-4015-8723-44152B989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63AC91-FAB4-4DA8-BB1A-ADBBCA50B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longer common due to security concerns.</a:t>
            </a:r>
          </a:p>
          <a:p>
            <a:r>
              <a:rPr lang="en-US" dirty="0"/>
              <a:t>Linux can be a central SNMP server or an SNMP device.</a:t>
            </a:r>
          </a:p>
          <a:p>
            <a:r>
              <a:rPr lang="en-US" dirty="0"/>
              <a:t>Uses UDP port 161 and TCP/UDP port 162.</a:t>
            </a:r>
          </a:p>
        </p:txBody>
      </p:sp>
    </p:spTree>
    <p:extLst>
      <p:ext uri="{BB962C8B-B14F-4D97-AF65-F5344CB8AC3E}">
        <p14:creationId xmlns:p14="http://schemas.microsoft.com/office/powerpoint/2010/main" val="2028346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6D1081-581C-4C2D-84D1-8C0CB366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7313D-E223-4071-A45B-740818F1C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753782-F54D-47A2-86C3-372A6B22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authentication makes network:</a:t>
            </a:r>
          </a:p>
          <a:p>
            <a:pPr lvl="1"/>
            <a:r>
              <a:rPr lang="en-US" dirty="0"/>
              <a:t>More secure.</a:t>
            </a:r>
          </a:p>
          <a:p>
            <a:pPr lvl="1"/>
            <a:r>
              <a:rPr lang="en-US" dirty="0"/>
              <a:t>Simpler to manage.</a:t>
            </a:r>
          </a:p>
          <a:p>
            <a:pPr lvl="1"/>
            <a:r>
              <a:rPr lang="en-US" dirty="0"/>
              <a:t>Easier for users to navigate.</a:t>
            </a:r>
          </a:p>
          <a:p>
            <a:r>
              <a:rPr lang="en-US" dirty="0"/>
              <a:t>Servers hold info about user identities.</a:t>
            </a:r>
          </a:p>
          <a:p>
            <a:r>
              <a:rPr lang="en-US" dirty="0"/>
              <a:t>User login credentials are compared to stored identity info.</a:t>
            </a:r>
          </a:p>
          <a:p>
            <a:r>
              <a:rPr lang="en-US" dirty="0"/>
              <a:t>Many kinds of authentication used on Linux.</a:t>
            </a:r>
          </a:p>
          <a:p>
            <a:pPr lvl="1"/>
            <a:r>
              <a:rPr lang="en-US" dirty="0"/>
              <a:t>Examples: Kerberos and LDAP.</a:t>
            </a:r>
          </a:p>
        </p:txBody>
      </p:sp>
    </p:spTree>
    <p:extLst>
      <p:ext uri="{BB962C8B-B14F-4D97-AF65-F5344CB8AC3E}">
        <p14:creationId xmlns:p14="http://schemas.microsoft.com/office/powerpoint/2010/main" val="1043348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E439-BBCF-4CDF-B686-E9FA3E96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9E1740-9A99-434B-8B54-0640B93B5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4ABF-6C34-44DC-90DA-9971310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Resides on a system with both trusted and untrusted connections.</a:t>
            </a:r>
          </a:p>
          <a:p>
            <a:r>
              <a:rPr lang="en-US" dirty="0"/>
              <a:t>Passes Internet requests between two networks.</a:t>
            </a:r>
          </a:p>
          <a:p>
            <a:r>
              <a:rPr lang="en-US" dirty="0"/>
              <a:t>Example: Web proxy.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Client passes requests to proxy.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Proxy connects to Internet to satisfy request.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Info returned to proxy.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Proxy passes info back to client.</a:t>
            </a:r>
          </a:p>
          <a:p>
            <a:r>
              <a:rPr lang="en-US" dirty="0"/>
              <a:t>Linux can be proxy server.</a:t>
            </a:r>
          </a:p>
          <a:p>
            <a:pPr lvl="1"/>
            <a:r>
              <a:rPr lang="en-US" dirty="0"/>
              <a:t>Example software: Squid.</a:t>
            </a:r>
          </a:p>
        </p:txBody>
      </p:sp>
    </p:spTree>
    <p:extLst>
      <p:ext uri="{BB962C8B-B14F-4D97-AF65-F5344CB8AC3E}">
        <p14:creationId xmlns:p14="http://schemas.microsoft.com/office/powerpoint/2010/main" val="344085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A47A-B02F-4C56-8B7F-8A618D9B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9C468-C7D8-48FD-A024-9161D5FA0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4CEC2-FB5E-4496-9769-7E1497B8A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Admins need to be aware of how server is operating.</a:t>
            </a:r>
          </a:p>
          <a:p>
            <a:r>
              <a:rPr lang="en-US" dirty="0"/>
              <a:t>Logs provide info about boot, service performance, user behavior, etc.</a:t>
            </a:r>
          </a:p>
          <a:p>
            <a:r>
              <a:rPr lang="en-US" dirty="0"/>
              <a:t>Several logging services available for Linux.</a:t>
            </a:r>
          </a:p>
          <a:p>
            <a:r>
              <a:rPr lang="en-US" dirty="0"/>
              <a:t>Logs can be centralized.</a:t>
            </a:r>
          </a:p>
          <a:p>
            <a:pPr lvl="1"/>
            <a:r>
              <a:rPr lang="en-US" dirty="0"/>
              <a:t>Systems forward logs to one server.</a:t>
            </a:r>
          </a:p>
          <a:p>
            <a:pPr lvl="1"/>
            <a:r>
              <a:rPr lang="en-US" dirty="0"/>
              <a:t>Easier to archive, troubleshoot, audit, etc.</a:t>
            </a:r>
          </a:p>
        </p:txBody>
      </p:sp>
    </p:spTree>
    <p:extLst>
      <p:ext uri="{BB962C8B-B14F-4D97-AF65-F5344CB8AC3E}">
        <p14:creationId xmlns:p14="http://schemas.microsoft.com/office/powerpoint/2010/main" val="4114018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4302-6077-4326-9B75-4A57F2FC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F87E0-240C-45F4-ABEE-D703A64FA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30D0-9F3F-4D4D-A2DB-D48F058D4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available in Linux.</a:t>
            </a:r>
          </a:p>
          <a:p>
            <a:r>
              <a:rPr lang="en-US" dirty="0"/>
              <a:t>Some monitor specific apps, others monitor entire OS.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top</a:t>
            </a:r>
          </a:p>
          <a:p>
            <a:pPr lvl="1"/>
            <a:r>
              <a:rPr lang="en-US" dirty="0"/>
              <a:t>ApacheTop</a:t>
            </a:r>
          </a:p>
          <a:p>
            <a:pPr lvl="1"/>
            <a:r>
              <a:rPr lang="en-US" dirty="0"/>
              <a:t>Monit</a:t>
            </a:r>
          </a:p>
          <a:p>
            <a:pPr lvl="1"/>
            <a:r>
              <a:rPr lang="en-US" dirty="0"/>
              <a:t>System Monitor</a:t>
            </a:r>
          </a:p>
        </p:txBody>
      </p:sp>
    </p:spTree>
    <p:extLst>
      <p:ext uri="{BB962C8B-B14F-4D97-AF65-F5344CB8AC3E}">
        <p14:creationId xmlns:p14="http://schemas.microsoft.com/office/powerpoint/2010/main" val="85412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5139-F5AF-4A9E-B30F-3786EFF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(Slide 1 of 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67B1F-5449-43F1-AD73-773E0B8A61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standard that defines how networking is meant to function in terms of different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FE2D-DE23-4131-8489-47FEDEEB9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9897F-BDC3-40C4-825E-6B7B7A501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 layers.</a:t>
            </a:r>
          </a:p>
          <a:p>
            <a:pPr lvl="1"/>
            <a:r>
              <a:rPr lang="en-US" dirty="0"/>
              <a:t>Each represents an area of responsibility.</a:t>
            </a:r>
          </a:p>
          <a:p>
            <a:pPr lvl="1"/>
            <a:r>
              <a:rPr lang="en-US" dirty="0"/>
              <a:t>You need to memorize the layers.</a:t>
            </a:r>
          </a:p>
          <a:p>
            <a:r>
              <a:rPr lang="en-US" dirty="0"/>
              <a:t>Used as a reference point.</a:t>
            </a:r>
          </a:p>
          <a:p>
            <a:pPr lvl="1"/>
            <a:r>
              <a:rPr lang="en-US" dirty="0"/>
              <a:t>Example: Purchase a "Layer 2" switch.</a:t>
            </a:r>
          </a:p>
          <a:p>
            <a:pPr lvl="1"/>
            <a:r>
              <a:rPr lang="en-US" dirty="0"/>
              <a:t>Example: Troubleshoot a "Layer 3" problem.</a:t>
            </a:r>
          </a:p>
        </p:txBody>
      </p:sp>
    </p:spTree>
    <p:extLst>
      <p:ext uri="{BB962C8B-B14F-4D97-AF65-F5344CB8AC3E}">
        <p14:creationId xmlns:p14="http://schemas.microsoft.com/office/powerpoint/2010/main" val="1975187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915FD9-11A6-421F-BF01-1CA6DBB1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 Services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A9BCB9-F1FB-44EC-B273-D0D3FBA8CC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technique of distributing network traffic or computing workload among multiple devices in a network.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0175B8-F0AA-4841-9D35-CF9FA022D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7FF12-7779-42E9-AECF-4AE827241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used with web server infrastructure.</a:t>
            </a:r>
          </a:p>
          <a:p>
            <a:pPr lvl="1"/>
            <a:r>
              <a:rPr lang="en-US" dirty="0"/>
              <a:t>Web server can easily be overwhelmed.</a:t>
            </a:r>
          </a:p>
          <a:p>
            <a:pPr lvl="1"/>
            <a:r>
              <a:rPr lang="en-US" dirty="0"/>
              <a:t>Load balancing ensures connections are spread across multiple servers.</a:t>
            </a:r>
          </a:p>
        </p:txBody>
      </p:sp>
    </p:spTree>
    <p:extLst>
      <p:ext uri="{BB962C8B-B14F-4D97-AF65-F5344CB8AC3E}">
        <p14:creationId xmlns:p14="http://schemas.microsoft.com/office/powerpoint/2010/main" val="4192561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6088D-A4CB-4CDB-924D-5F7B5294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2F3CA-1534-493D-A753-D85DF33F1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technique of connecting systems together to perform tasks as if they were one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A7DC-6912-4DF9-9031-396D6DA4E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1ED83A-2431-477E-84B5-1699597EA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used with databases in a SAN.</a:t>
            </a:r>
          </a:p>
          <a:p>
            <a:r>
              <a:rPr lang="en-US" dirty="0"/>
              <a:t>Each cluster is a node and can accept connections.</a:t>
            </a:r>
          </a:p>
          <a:p>
            <a:r>
              <a:rPr lang="en-US" dirty="0"/>
              <a:t>If one node goes down, other nodes in cluster maintain availability.</a:t>
            </a:r>
          </a:p>
        </p:txBody>
      </p:sp>
    </p:spTree>
    <p:extLst>
      <p:ext uri="{BB962C8B-B14F-4D97-AF65-F5344CB8AC3E}">
        <p14:creationId xmlns:p14="http://schemas.microsoft.com/office/powerpoint/2010/main" val="483252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B07F-38DD-4541-BF01-54D8444E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File/Print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F3736-FB44-4036-9464-66A500087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849C1-FF7D-4205-B6AF-160BB42F1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common in most networks.</a:t>
            </a:r>
          </a:p>
          <a:p>
            <a:r>
              <a:rPr lang="en-US" dirty="0"/>
              <a:t>File servers centralize user data.</a:t>
            </a:r>
          </a:p>
          <a:p>
            <a:pPr lvl="1"/>
            <a:r>
              <a:rPr lang="en-US" dirty="0"/>
              <a:t>Better backups.</a:t>
            </a:r>
          </a:p>
          <a:p>
            <a:pPr lvl="1"/>
            <a:r>
              <a:rPr lang="en-US" dirty="0"/>
              <a:t>Better security.</a:t>
            </a:r>
          </a:p>
          <a:p>
            <a:pPr lvl="1"/>
            <a:r>
              <a:rPr lang="en-US" dirty="0"/>
              <a:t>Greater fault tolerance.</a:t>
            </a:r>
          </a:p>
          <a:p>
            <a:pPr lvl="1"/>
            <a:r>
              <a:rPr lang="en-US" dirty="0"/>
              <a:t>Easier access.</a:t>
            </a:r>
          </a:p>
          <a:p>
            <a:r>
              <a:rPr lang="en-US" dirty="0"/>
              <a:t>Printing can also be centralized.</a:t>
            </a:r>
          </a:p>
          <a:p>
            <a:pPr lvl="1"/>
            <a:r>
              <a:rPr lang="en-US" dirty="0"/>
              <a:t>More efficient.</a:t>
            </a:r>
          </a:p>
          <a:p>
            <a:pPr lvl="1"/>
            <a:r>
              <a:rPr lang="en-US" dirty="0"/>
              <a:t>More cost savings.</a:t>
            </a:r>
          </a:p>
          <a:p>
            <a:pPr lvl="1"/>
            <a:r>
              <a:rPr lang="en-US" dirty="0"/>
              <a:t>Easier to manage paper/toner supplies.</a:t>
            </a:r>
          </a:p>
        </p:txBody>
      </p:sp>
    </p:spTree>
    <p:extLst>
      <p:ext uri="{BB962C8B-B14F-4D97-AF65-F5344CB8AC3E}">
        <p14:creationId xmlns:p14="http://schemas.microsoft.com/office/powerpoint/2010/main" val="1412460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A61CF-70DA-4B7B-81EB-367F951E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159F3-FB77-4D1E-BF1F-00C6A2F63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40D3C-F943-4F15-932F-8BE3D495F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large quantities of data.</a:t>
            </a:r>
          </a:p>
          <a:p>
            <a:r>
              <a:rPr lang="en-US" dirty="0"/>
              <a:t>Enables querying/retrieval of data.</a:t>
            </a:r>
          </a:p>
          <a:p>
            <a:r>
              <a:rPr lang="en-US" dirty="0"/>
              <a:t>SQL database:</a:t>
            </a:r>
          </a:p>
          <a:p>
            <a:pPr lvl="1"/>
            <a:r>
              <a:rPr lang="en-US" dirty="0"/>
              <a:t>Uses relational tables.</a:t>
            </a:r>
          </a:p>
          <a:p>
            <a:pPr lvl="1"/>
            <a:r>
              <a:rPr lang="en-US" dirty="0"/>
              <a:t>Examples: MySQL, MariaDB, PostgreSQL.</a:t>
            </a:r>
          </a:p>
          <a:p>
            <a:r>
              <a:rPr lang="en-US" dirty="0"/>
              <a:t>NoSQL database:</a:t>
            </a:r>
          </a:p>
          <a:p>
            <a:pPr lvl="1"/>
            <a:r>
              <a:rPr lang="en-US" dirty="0"/>
              <a:t>Does not use relational tables.</a:t>
            </a:r>
          </a:p>
          <a:p>
            <a:pPr lvl="1"/>
            <a:r>
              <a:rPr lang="en-US" dirty="0"/>
              <a:t>Example: MongoDB.</a:t>
            </a:r>
          </a:p>
        </p:txBody>
      </p:sp>
    </p:spTree>
    <p:extLst>
      <p:ext uri="{BB962C8B-B14F-4D97-AF65-F5344CB8AC3E}">
        <p14:creationId xmlns:p14="http://schemas.microsoft.com/office/powerpoint/2010/main" val="1005955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1AC5-5FD5-49F6-B278-7E3FEDB5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 Services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8251AE-267B-4F3F-AE01-3E4139500E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method of extending a private network by tunneling through a public network, such as the Internet.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BA0395-77DE-4060-A681-AA86D9ABA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681E8-2BA8-4271-BC47-0A3B1E962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remote users to access internal resources over the Internet.</a:t>
            </a:r>
          </a:p>
          <a:p>
            <a:pPr lvl="1"/>
            <a:r>
              <a:rPr lang="en-US" dirty="0"/>
              <a:t>Useful for users working at home or on the road.</a:t>
            </a:r>
          </a:p>
          <a:p>
            <a:r>
              <a:rPr lang="en-US" dirty="0"/>
              <a:t>Important because certain networks are untrusted.</a:t>
            </a:r>
          </a:p>
          <a:p>
            <a:r>
              <a:rPr lang="en-US" dirty="0"/>
              <a:t>VPN encrypts content on client end.</a:t>
            </a:r>
          </a:p>
          <a:p>
            <a:r>
              <a:rPr lang="en-US" dirty="0"/>
              <a:t>Content decrypted on server end.</a:t>
            </a:r>
          </a:p>
          <a:p>
            <a:r>
              <a:rPr lang="en-US" dirty="0"/>
              <a:t>Linux can be a VPN server or client.</a:t>
            </a:r>
          </a:p>
        </p:txBody>
      </p:sp>
    </p:spTree>
    <p:extLst>
      <p:ext uri="{BB962C8B-B14F-4D97-AF65-F5344CB8AC3E}">
        <p14:creationId xmlns:p14="http://schemas.microsoft.com/office/powerpoint/2010/main" val="385740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A130BF-A116-41ED-92A9-663FE1B1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Virtualization/Container Host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9998A-69EB-4061-9AF7-B6B81CAB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4CF1E-5E6E-4DCB-AA1F-3C990D42B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machines (VMs):</a:t>
            </a:r>
          </a:p>
          <a:p>
            <a:pPr lvl="1"/>
            <a:r>
              <a:rPr lang="en-US" dirty="0"/>
              <a:t>Virtualize computer hardware.</a:t>
            </a:r>
          </a:p>
          <a:p>
            <a:pPr lvl="1"/>
            <a:r>
              <a:rPr lang="en-US" dirty="0"/>
              <a:t>Layer of software resides on top of hardware and manages resource allocation.</a:t>
            </a:r>
          </a:p>
          <a:p>
            <a:pPr lvl="1"/>
            <a:r>
              <a:rPr lang="en-US" dirty="0"/>
              <a:t>OSes can be installed in VMs.</a:t>
            </a:r>
          </a:p>
          <a:p>
            <a:pPr lvl="1"/>
            <a:r>
              <a:rPr lang="en-US" dirty="0"/>
              <a:t>Provides same functionality as physical server.</a:t>
            </a:r>
          </a:p>
          <a:p>
            <a:pPr lvl="1"/>
            <a:r>
              <a:rPr lang="en-US" dirty="0"/>
              <a:t>Save on cost and are more efficient to manage.</a:t>
            </a:r>
          </a:p>
          <a:p>
            <a:pPr lvl="1"/>
            <a:r>
              <a:rPr lang="en-US" dirty="0"/>
              <a:t>Example software: Kernel-Based Virtual Machine (KVM).</a:t>
            </a:r>
          </a:p>
          <a:p>
            <a:r>
              <a:rPr lang="en-US" dirty="0"/>
              <a:t>Containers:</a:t>
            </a:r>
          </a:p>
          <a:p>
            <a:pPr lvl="1"/>
            <a:r>
              <a:rPr lang="en-US" dirty="0"/>
              <a:t>Single host OS runs multiple apps in isolation.</a:t>
            </a:r>
          </a:p>
          <a:p>
            <a:pPr lvl="1"/>
            <a:r>
              <a:rPr lang="en-US" dirty="0"/>
              <a:t>All apps share OS and its resources.</a:t>
            </a:r>
          </a:p>
          <a:p>
            <a:pPr lvl="1"/>
            <a:r>
              <a:rPr lang="en-US" dirty="0"/>
              <a:t>Improve efficiency and management.</a:t>
            </a:r>
          </a:p>
          <a:p>
            <a:pPr lvl="1"/>
            <a:r>
              <a:rPr lang="en-US" dirty="0"/>
              <a:t>Example software: Docker.</a:t>
            </a:r>
          </a:p>
        </p:txBody>
      </p:sp>
    </p:spTree>
    <p:extLst>
      <p:ext uri="{BB962C8B-B14F-4D97-AF65-F5344CB8AC3E}">
        <p14:creationId xmlns:p14="http://schemas.microsoft.com/office/powerpoint/2010/main" val="381910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1718-06FF-4A58-883E-1C80DA97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1A176-2E87-4896-BE6F-2ED48B168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A8632-B46D-41EF-B6A0-24351309C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component of business communications.</a:t>
            </a:r>
          </a:p>
          <a:p>
            <a:r>
              <a:rPr lang="en-US" dirty="0"/>
              <a:t>Distribute electronic mail within or between organizations.</a:t>
            </a:r>
          </a:p>
          <a:p>
            <a:r>
              <a:rPr lang="en-US" dirty="0"/>
              <a:t>Example Linux services: Sendmail and Postfix.</a:t>
            </a:r>
          </a:p>
          <a:p>
            <a:r>
              <a:rPr lang="en-US" dirty="0"/>
              <a:t>Protocols:</a:t>
            </a:r>
          </a:p>
          <a:p>
            <a:pPr lvl="1"/>
            <a:r>
              <a:rPr lang="en-US" dirty="0"/>
              <a:t>SMTP (TCP port 25).</a:t>
            </a:r>
          </a:p>
          <a:p>
            <a:pPr lvl="1"/>
            <a:r>
              <a:rPr lang="en-US" dirty="0"/>
              <a:t>POP3 (TCP port 110).</a:t>
            </a:r>
          </a:p>
          <a:p>
            <a:pPr lvl="1"/>
            <a:r>
              <a:rPr lang="en-US" dirty="0"/>
              <a:t>IMAP (TCP port 143).</a:t>
            </a:r>
          </a:p>
        </p:txBody>
      </p:sp>
    </p:spTree>
    <p:extLst>
      <p:ext uri="{BB962C8B-B14F-4D97-AF65-F5344CB8AC3E}">
        <p14:creationId xmlns:p14="http://schemas.microsoft.com/office/powerpoint/2010/main" val="2477263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3B7B8-EEEE-421B-AB7E-C717F95A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Develetech help desk wants you to address networking questions.</a:t>
            </a:r>
          </a:p>
          <a:p>
            <a:r>
              <a:rPr lang="en-US" dirty="0"/>
              <a:t>You'll get a better idea of what server roles you may need.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64AA13-1040-460E-B674-8F3A4D5E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Identifying Linux Server Roles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C9496-222A-454A-8483-AEA80F095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78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C58D6C-BE04-4C87-BB9B-99F548CA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9045E-6EEB-4F88-BB4D-553B65565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52A889-DCDE-4738-B226-D21F1D46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systemd uses </a:t>
            </a:r>
            <a:r>
              <a:rPr lang="en-US" dirty="0">
                <a:latin typeface="Cutive Mono" panose="020B0604020202020204" charset="0"/>
              </a:rPr>
              <a:t>hostnamectl set-hostname</a:t>
            </a:r>
            <a:r>
              <a:rPr lang="en-US" dirty="0"/>
              <a:t> to configure hostname.</a:t>
            </a:r>
          </a:p>
          <a:p>
            <a:r>
              <a:rPr lang="en-US" dirty="0"/>
              <a:t>Must restart service after hostname is changed.</a:t>
            </a:r>
          </a:p>
          <a:p>
            <a:r>
              <a:rPr lang="en-US" dirty="0"/>
              <a:t>Example:</a:t>
            </a:r>
          </a:p>
          <a:p>
            <a:pPr marL="342900" lvl="1" indent="0">
              <a:buNone/>
            </a:pPr>
            <a:r>
              <a:rPr lang="en-US" dirty="0">
                <a:latin typeface="Cutive Mono" panose="020B0604020202020204" charset="0"/>
              </a:rPr>
              <a:t>sudo hostnamectl set-hostname server01</a:t>
            </a:r>
          </a:p>
        </p:txBody>
      </p:sp>
    </p:spTree>
    <p:extLst>
      <p:ext uri="{BB962C8B-B14F-4D97-AF65-F5344CB8AC3E}">
        <p14:creationId xmlns:p14="http://schemas.microsoft.com/office/powerpoint/2010/main" val="99695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36D5-3BFE-45A3-922C-2317173D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936F3-CB62-4F5A-AE81-3DB74EB3E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B827C-B2DE-4AC8-93D5-A81DE665A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 must be configured on system to use the network.</a:t>
            </a:r>
          </a:p>
          <a:p>
            <a:pPr lvl="1"/>
            <a:r>
              <a:rPr lang="en-US" dirty="0"/>
              <a:t>Also includes subnet mask, default gateway, DNS server(s), etc.</a:t>
            </a:r>
          </a:p>
          <a:p>
            <a:r>
              <a:rPr lang="en-US" dirty="0"/>
              <a:t>Verify this info early on in troubleshooting process.</a:t>
            </a:r>
          </a:p>
          <a:p>
            <a:r>
              <a:rPr lang="en-US" dirty="0"/>
              <a:t>Misconfiguration may result in lack of network connectivity.</a:t>
            </a:r>
          </a:p>
        </p:txBody>
      </p:sp>
    </p:spTree>
    <p:extLst>
      <p:ext uri="{BB962C8B-B14F-4D97-AF65-F5344CB8AC3E}">
        <p14:creationId xmlns:p14="http://schemas.microsoft.com/office/powerpoint/2010/main" val="408965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B6F97-82FF-4BF6-A492-16834FFC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D4F99-10A3-46C9-88AF-2963FD721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B826C894-2A86-4FDD-83BD-6A4881E07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406198"/>
              </p:ext>
            </p:extLst>
          </p:nvPr>
        </p:nvGraphicFramePr>
        <p:xfrm>
          <a:off x="1365443" y="1108710"/>
          <a:ext cx="6408534" cy="2926080"/>
        </p:xfrm>
        <a:graphic>
          <a:graphicData uri="http://schemas.openxmlformats.org/drawingml/2006/table">
            <a:tbl>
              <a:tblPr/>
              <a:tblGrid>
                <a:gridCol w="110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4921">
                  <a:extLst>
                    <a:ext uri="{9D8B030D-6E8A-4147-A177-3AD203B41FA5}">
                      <a16:colId xmlns:a16="http://schemas.microsoft.com/office/drawing/2014/main" val="3102693577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Layer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Basic Function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Application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Supports apps and end-users.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Presentation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Formats data for use.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Session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Manages connections.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Transport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Enables reliable transmission.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9110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Network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Enables logical addressing.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0474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Data link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Enables physical addressing.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269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Physical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Enables physical connectivity.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42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964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1006-7196-4C47-9D1D-206CCF0B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NetworkManager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98EA5E-34F4-422F-B4B2-D4B9D4EC34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Linux utility that is used to configure a system's networking information.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9FB75-8CDE-43CF-A1AF-811FBDDB0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0187DE-AE09-4C55-A23E-D1C8722E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three interfaces.</a:t>
            </a:r>
          </a:p>
          <a:p>
            <a:pPr lvl="1"/>
            <a:r>
              <a:rPr lang="en-US" dirty="0"/>
              <a:t>Depends on if GUI is installed.</a:t>
            </a:r>
          </a:p>
        </p:txBody>
      </p:sp>
    </p:spTree>
    <p:extLst>
      <p:ext uri="{BB962C8B-B14F-4D97-AF65-F5344CB8AC3E}">
        <p14:creationId xmlns:p14="http://schemas.microsoft.com/office/powerpoint/2010/main" val="354209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6BBD9-33C4-413C-905E-87273D82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576601"/>
            <a:ext cx="5873750" cy="32430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B1006E-1057-428F-A053-0B78159D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nmcli</a:t>
            </a:r>
            <a:r>
              <a:rPr lang="en-US" dirty="0"/>
              <a:t> Command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9D3F1-8373-4F1F-A3AF-26E497399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05AC20-3394-43DC-967A-5998DFA3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fundamental </a:t>
            </a:r>
            <a:r>
              <a:rPr lang="en-US" dirty="0" err="1"/>
              <a:t>NetworkManager</a:t>
            </a:r>
            <a:r>
              <a:rPr lang="en-US" dirty="0"/>
              <a:t> interface.</a:t>
            </a:r>
          </a:p>
          <a:p>
            <a:r>
              <a:rPr lang="en-US" dirty="0"/>
              <a:t>Includes subcommands for configuring network info.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78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81A539-4390-4914-BE03-FEAF1AF7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nmcli</a:t>
            </a:r>
            <a:r>
              <a:rPr lang="en-US" dirty="0"/>
              <a:t> Command (Slide 2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8781C-D88F-44D2-A30F-A68FD73DD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id="{96DBC3C4-5CFA-47D2-8551-F99FC7664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916831"/>
              </p:ext>
            </p:extLst>
          </p:nvPr>
        </p:nvGraphicFramePr>
        <p:xfrm>
          <a:off x="950210" y="1291720"/>
          <a:ext cx="7239000" cy="2876153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general status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View summary of network connectivity.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connection show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View identification info for each NIC.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con up {device ID}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Enable specified NIC.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con down {device ID}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Disable specified NIC.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426243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con edit {device ID}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Enter interactive mode to configure specified NIC.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339691"/>
                  </a:ext>
                </a:extLst>
              </a:tr>
              <a:tr h="41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device status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current status of each NIC.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356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209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5209-46A2-4AAE-BEB6-EEC388FD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nmtui</a:t>
            </a:r>
            <a:r>
              <a:rPr lang="en-US" dirty="0"/>
              <a:t> Utility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998D0-1CCB-41A1-B102-22DC81C1A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3EB2D-562F-47A8-9B32-9207E1DA1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NetworkManager interface.</a:t>
            </a:r>
          </a:p>
          <a:p>
            <a:r>
              <a:rPr lang="en-US" dirty="0"/>
              <a:t>Calls up text-based user interface.</a:t>
            </a:r>
          </a:p>
          <a:p>
            <a:pPr lvl="1"/>
            <a:r>
              <a:rPr lang="en-US" dirty="0"/>
              <a:t>More visual than CLI, not quite as visual as GUI.</a:t>
            </a:r>
          </a:p>
          <a:p>
            <a:r>
              <a:rPr lang="en-US" dirty="0"/>
              <a:t>Navigation:</a:t>
            </a:r>
          </a:p>
          <a:p>
            <a:pPr lvl="1"/>
            <a:r>
              <a:rPr lang="en-US" b="1" dirty="0"/>
              <a:t>Tab</a:t>
            </a:r>
            <a:r>
              <a:rPr lang="en-US" dirty="0"/>
              <a:t> key to move from field to field.</a:t>
            </a:r>
          </a:p>
          <a:p>
            <a:pPr lvl="1"/>
            <a:r>
              <a:rPr lang="en-US" dirty="0"/>
              <a:t>Arrow keys to make selections within field.</a:t>
            </a:r>
          </a:p>
          <a:p>
            <a:pPr lvl="1"/>
            <a:r>
              <a:rPr lang="en-US" b="1" dirty="0"/>
              <a:t>Enter</a:t>
            </a:r>
            <a:r>
              <a:rPr lang="en-US" dirty="0"/>
              <a:t> key to activate a field.</a:t>
            </a:r>
          </a:p>
          <a:p>
            <a:pPr lvl="1"/>
            <a:r>
              <a:rPr lang="en-US" b="1" dirty="0"/>
              <a:t>Spacebar</a:t>
            </a:r>
            <a:r>
              <a:rPr lang="en-US" dirty="0"/>
              <a:t> to check/uncheck check box.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1831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053C-49FF-4593-BDE8-6A566EAC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nmtui</a:t>
            </a:r>
            <a:r>
              <a:rPr lang="en-US" dirty="0"/>
              <a:t> Utility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736C8-E119-4054-B527-A8457B2AE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72231-3DD6-4E26-B610-27324734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27" y="708660"/>
            <a:ext cx="6432946" cy="378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39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8AA6-3217-4A43-BB33-081113A5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nmgui</a:t>
            </a:r>
            <a:r>
              <a:rPr lang="en-US" dirty="0"/>
              <a:t> Utility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B41E8E-7CF5-4719-8D6A-61C6C1A1B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BB740-78C3-4BF0-BBF3-A7346CE8E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tool.</a:t>
            </a:r>
          </a:p>
          <a:p>
            <a:r>
              <a:rPr lang="en-US" dirty="0"/>
              <a:t>Useful for managing workstations.</a:t>
            </a:r>
          </a:p>
          <a:p>
            <a:r>
              <a:rPr lang="en-US" dirty="0"/>
              <a:t>Enables configuration of many settings.</a:t>
            </a:r>
          </a:p>
          <a:p>
            <a:r>
              <a:rPr lang="en-US" dirty="0"/>
              <a:t>Will look familiar to end-users.</a:t>
            </a:r>
          </a:p>
        </p:txBody>
      </p:sp>
    </p:spTree>
    <p:extLst>
      <p:ext uri="{BB962C8B-B14F-4D97-AF65-F5344CB8AC3E}">
        <p14:creationId xmlns:p14="http://schemas.microsoft.com/office/powerpoint/2010/main" val="1932503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600DE0-4FC3-4D6B-B8E6-509B224B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nmgui</a:t>
            </a:r>
            <a:r>
              <a:rPr lang="en-US" dirty="0"/>
              <a:t> Utility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495657-6270-4B50-BDF8-2913A0744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95B08-E132-486B-9186-8BFBA41B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46" y="708660"/>
            <a:ext cx="5477309" cy="41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16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12C3-BEA9-444C-A4C8-F03D2E64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ifconfig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92024F-98B2-480B-A8D9-91D7E79D2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45DD9-413D-4E90-8CC3-765639B2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user to view current IP addressing info for each NIC.</a:t>
            </a:r>
          </a:p>
          <a:p>
            <a:pPr lvl="1"/>
            <a:r>
              <a:rPr lang="en-US" dirty="0"/>
              <a:t>Early step in troubleshooting.</a:t>
            </a:r>
          </a:p>
          <a:p>
            <a:r>
              <a:rPr lang="en-US" dirty="0"/>
              <a:t>Shows:</a:t>
            </a:r>
          </a:p>
          <a:p>
            <a:pPr lvl="1"/>
            <a:r>
              <a:rPr lang="en-US" dirty="0"/>
              <a:t>IP address</a:t>
            </a:r>
          </a:p>
          <a:p>
            <a:pPr lvl="1"/>
            <a:r>
              <a:rPr lang="en-US" dirty="0"/>
              <a:t>Subnet mask</a:t>
            </a:r>
          </a:p>
          <a:p>
            <a:pPr lvl="1"/>
            <a:r>
              <a:rPr lang="en-US" dirty="0"/>
              <a:t>Broadcast ID</a:t>
            </a:r>
          </a:p>
          <a:p>
            <a:pPr lvl="1"/>
            <a:r>
              <a:rPr lang="en-US" dirty="0"/>
              <a:t>MAC address</a:t>
            </a:r>
          </a:p>
          <a:p>
            <a:pPr lvl="1"/>
            <a:r>
              <a:rPr lang="en-US" dirty="0"/>
              <a:t>Performance info</a:t>
            </a:r>
          </a:p>
          <a:p>
            <a:pPr lvl="1"/>
            <a:r>
              <a:rPr lang="en-US" dirty="0"/>
              <a:t>NIC name</a:t>
            </a:r>
          </a:p>
          <a:p>
            <a:r>
              <a:rPr lang="en-US" dirty="0"/>
              <a:t>Officially deprecated in Linux, but still available in some distros.</a:t>
            </a:r>
          </a:p>
        </p:txBody>
      </p:sp>
    </p:spTree>
    <p:extLst>
      <p:ext uri="{BB962C8B-B14F-4D97-AF65-F5344CB8AC3E}">
        <p14:creationId xmlns:p14="http://schemas.microsoft.com/office/powerpoint/2010/main" val="2563244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9584-DB9D-4B90-8769-4608B4F8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ip</a:t>
            </a:r>
            <a:r>
              <a:rPr lang="en-US" dirty="0"/>
              <a:t> Command (Slides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302DA1-2650-42A0-B03B-002424B57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617CC-CABB-4FAF-90AB-2C27D46E3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Replaces </a:t>
            </a:r>
            <a:r>
              <a:rPr lang="en-US" dirty="0">
                <a:latin typeface="Cutive Mono" panose="020B0604020202020204" charset="0"/>
              </a:rPr>
              <a:t>ifconfig</a:t>
            </a:r>
          </a:p>
          <a:p>
            <a:pPr lvl="1"/>
            <a:r>
              <a:rPr lang="en-US" dirty="0"/>
              <a:t>Produces similar info.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ip addr show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ip link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ip link set eth1 up</a:t>
            </a:r>
          </a:p>
          <a:p>
            <a:pPr lvl="1"/>
            <a:r>
              <a:rPr lang="en-US" dirty="0">
                <a:latin typeface="Cutive Mono" panose="020B0604020202020204" charset="0"/>
              </a:rPr>
              <a:t>ip link set eth1 down</a:t>
            </a:r>
          </a:p>
        </p:txBody>
      </p:sp>
    </p:spTree>
    <p:extLst>
      <p:ext uri="{BB962C8B-B14F-4D97-AF65-F5344CB8AC3E}">
        <p14:creationId xmlns:p14="http://schemas.microsoft.com/office/powerpoint/2010/main" val="2012508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F433C4-76B9-4104-8BC0-0EAF9C8C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ip</a:t>
            </a:r>
            <a:r>
              <a:rPr lang="en-US" dirty="0"/>
              <a:t> Command (Slides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8B39F-3891-4B96-93BB-94144FDFA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1BD6E-05BB-4EB5-815B-B2BB9BA8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15" y="846499"/>
            <a:ext cx="6515170" cy="35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9043-331E-4CFE-A362-A6A651C9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Layers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AE611E-871A-4F7C-B83B-569F0972E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84466-6100-455D-8AE5-C34312FA6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TCP/IP layers satisfy 7 OSI layers.</a:t>
            </a:r>
          </a:p>
          <a:p>
            <a:r>
              <a:rPr lang="en-US" dirty="0"/>
              <a:t>TCP/IP used by Linux and other major OSes.</a:t>
            </a:r>
          </a:p>
          <a:p>
            <a:r>
              <a:rPr lang="en-US" dirty="0"/>
              <a:t>You need to understand suite and layers.</a:t>
            </a:r>
          </a:p>
          <a:p>
            <a:pPr lvl="1"/>
            <a:r>
              <a:rPr lang="en-US" dirty="0"/>
              <a:t>Can aid in troubleshooting.</a:t>
            </a:r>
          </a:p>
        </p:txBody>
      </p:sp>
    </p:spTree>
    <p:extLst>
      <p:ext uri="{BB962C8B-B14F-4D97-AF65-F5344CB8AC3E}">
        <p14:creationId xmlns:p14="http://schemas.microsoft.com/office/powerpoint/2010/main" val="1162830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80EC-927F-41C2-83FE-F8F86C91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iwconfig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2B62A6-726D-4BBF-B901-ECF2F2C06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A6C95-5483-4DAE-8E73-105344D5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wireless NIC configurations.</a:t>
            </a:r>
          </a:p>
          <a:p>
            <a:pPr lvl="1"/>
            <a:r>
              <a:rPr lang="en-US" dirty="0"/>
              <a:t>Settings like SSID, encryption info, etc.</a:t>
            </a:r>
          </a:p>
        </p:txBody>
      </p:sp>
    </p:spTree>
    <p:extLst>
      <p:ext uri="{BB962C8B-B14F-4D97-AF65-F5344CB8AC3E}">
        <p14:creationId xmlns:p14="http://schemas.microsoft.com/office/powerpoint/2010/main" val="69240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2435F7-B084-41A6-BB73-B62BB93F9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ensure hostname and IP address are correct.</a:t>
            </a:r>
          </a:p>
          <a:p>
            <a:r>
              <a:rPr lang="en-US" dirty="0"/>
              <a:t>You also need to configure network settings with or without a GUI.</a:t>
            </a:r>
          </a:p>
          <a:p>
            <a:r>
              <a:rPr lang="en-US" dirty="0"/>
              <a:t>You'll configure both static and dynamic addresses.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9C65FA-26A1-43BF-995F-2B650135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the Server's Network Identity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278FB-B906-456A-939F-65DC9E48D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190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4B71DD-7819-4D0C-926D-0670C284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ethtool</a:t>
            </a:r>
            <a:r>
              <a:rPr lang="en-US" dirty="0"/>
              <a:t> Command (Slide 1 of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ED1EB-3EC0-48EE-B0CA-09678011F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0FDFE-0693-4B35-B069-3C1068DB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NIC driver and network configs.</a:t>
            </a:r>
          </a:p>
          <a:p>
            <a:r>
              <a:rPr lang="en-US" dirty="0"/>
              <a:t>Appears on some distros.</a:t>
            </a:r>
          </a:p>
          <a:p>
            <a:r>
              <a:rPr lang="en-US" dirty="0"/>
              <a:t>Has many options for info gathering.</a:t>
            </a:r>
          </a:p>
        </p:txBody>
      </p:sp>
    </p:spTree>
    <p:extLst>
      <p:ext uri="{BB962C8B-B14F-4D97-AF65-F5344CB8AC3E}">
        <p14:creationId xmlns:p14="http://schemas.microsoft.com/office/powerpoint/2010/main" val="1858153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0D2866-9FC5-4A09-8856-25D65344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ethtool</a:t>
            </a:r>
            <a:r>
              <a:rPr lang="en-US" dirty="0"/>
              <a:t> Command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A0BB0-7711-4AB0-AAB5-90E3B5980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46CF7-8AA9-44D5-9BF7-5CE5C2E4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27" y="1033229"/>
            <a:ext cx="6893747" cy="33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4915-D973-4091-A989-1725CE78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brctl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9373A-5551-47A2-AE36-95BA27614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56F03-F3BD-4256-80C2-28189919B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Configures network bridging.</a:t>
            </a:r>
          </a:p>
          <a:p>
            <a:pPr lvl="1"/>
            <a:r>
              <a:rPr lang="en-US" dirty="0"/>
              <a:t>Associating two networks together.</a:t>
            </a:r>
          </a:p>
          <a:p>
            <a:pPr lvl="1"/>
            <a:r>
              <a:rPr lang="en-US" dirty="0"/>
              <a:t>Works at Layer 2 with MAC addresses.</a:t>
            </a:r>
          </a:p>
          <a:p>
            <a:r>
              <a:rPr lang="en-US" dirty="0"/>
              <a:t>Example process: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brctl show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brctl addbr {bridge name}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brctl addif {bridge name} eth0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brctl addif {bridge name} eth1</a:t>
            </a:r>
          </a:p>
        </p:txBody>
      </p:sp>
    </p:spTree>
    <p:extLst>
      <p:ext uri="{BB962C8B-B14F-4D97-AF65-F5344CB8AC3E}">
        <p14:creationId xmlns:p14="http://schemas.microsoft.com/office/powerpoint/2010/main" val="1475021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AC59-C483-4988-A3E5-EB33D859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 Bonding (Slide 1 of 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F67C00-CFBE-42A2-A598-05DD458CB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technique of associating two network interfaces together so that they are managed as a single device.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E938E-C9A5-47F6-9AEA-D941409CA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6CCE15-BB6F-4586-B81C-695D2B142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Aggregates bandwidth</a:t>
            </a:r>
          </a:p>
          <a:p>
            <a:r>
              <a:rPr lang="en-US" dirty="0"/>
              <a:t>Provides fault tolerance/redundancy.</a:t>
            </a:r>
          </a:p>
          <a:p>
            <a:pPr lvl="1"/>
            <a:r>
              <a:rPr lang="en-US" dirty="0"/>
              <a:t>If one NIC fails, other still provides connectivity.</a:t>
            </a:r>
          </a:p>
          <a:p>
            <a:r>
              <a:rPr lang="en-US" dirty="0"/>
              <a:t>Provides load balancing.</a:t>
            </a:r>
          </a:p>
          <a:p>
            <a:pPr lvl="1"/>
            <a:r>
              <a:rPr lang="en-US" dirty="0"/>
              <a:t>Prevents one NIC from being overwhelmed.</a:t>
            </a:r>
          </a:p>
          <a:p>
            <a:r>
              <a:rPr lang="en-US" dirty="0"/>
              <a:t>Active/passive setup:</a:t>
            </a:r>
          </a:p>
          <a:p>
            <a:pPr lvl="1"/>
            <a:r>
              <a:rPr lang="en-US" dirty="0"/>
              <a:t>System fails over to second NIC if first NIC fails.</a:t>
            </a:r>
          </a:p>
          <a:p>
            <a:r>
              <a:rPr lang="en-US" dirty="0"/>
              <a:t>Supported in Linux.</a:t>
            </a:r>
          </a:p>
          <a:p>
            <a:pPr lvl="1"/>
            <a:r>
              <a:rPr lang="en-US" dirty="0"/>
              <a:t>Switch must support EtherChannel.</a:t>
            </a:r>
          </a:p>
        </p:txBody>
      </p:sp>
    </p:spTree>
    <p:extLst>
      <p:ext uri="{BB962C8B-B14F-4D97-AF65-F5344CB8AC3E}">
        <p14:creationId xmlns:p14="http://schemas.microsoft.com/office/powerpoint/2010/main" val="992560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3021-077C-AE48-977E-6EB74792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 Bonding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124CF-42DE-834D-8334-37F8C9FE6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0CF37-6452-46AE-8130-27F28489A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55" y="1551952"/>
            <a:ext cx="6242291" cy="19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2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B2C01-95E2-44F9-A53D-5B162DC6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/etc/sysconfig/network-scripts/</a:t>
            </a:r>
            <a:r>
              <a:rPr lang="en-US" dirty="0"/>
              <a:t> Directory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2E6C8-738D-49B2-9E33-2A39E4C5C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76DE4-D8B9-4AC1-88EE-B0FB40AD4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device configuration files.</a:t>
            </a:r>
          </a:p>
          <a:p>
            <a:pPr lvl="1"/>
            <a:r>
              <a:rPr lang="en-US" dirty="0"/>
              <a:t>NICs, bonds, bridges, etc.</a:t>
            </a:r>
          </a:p>
          <a:p>
            <a:pPr lvl="1"/>
            <a:r>
              <a:rPr lang="en-US" dirty="0"/>
              <a:t>Take form of </a:t>
            </a:r>
            <a:r>
              <a:rPr lang="en-US" dirty="0">
                <a:latin typeface="Cutive Mono" panose="020B0604020202020204" charset="0"/>
              </a:rPr>
              <a:t>ifcfg-&lt;NIC&gt;</a:t>
            </a:r>
          </a:p>
          <a:p>
            <a:r>
              <a:rPr lang="en-US" dirty="0"/>
              <a:t>Used to set NIC as enabled.</a:t>
            </a:r>
          </a:p>
          <a:p>
            <a:r>
              <a:rPr lang="en-US" dirty="0"/>
              <a:t>Used to set NIC as having a static or dynamic IP address.</a:t>
            </a:r>
          </a:p>
          <a:p>
            <a:r>
              <a:rPr lang="en-US" dirty="0"/>
              <a:t>Settings vary depending on device type.</a:t>
            </a:r>
          </a:p>
          <a:p>
            <a:r>
              <a:rPr lang="en-US" dirty="0"/>
              <a:t>Use NetworkManager to edit these scripts rather than a text editor.</a:t>
            </a:r>
          </a:p>
        </p:txBody>
      </p:sp>
    </p:spTree>
    <p:extLst>
      <p:ext uri="{BB962C8B-B14F-4D97-AF65-F5344CB8AC3E}">
        <p14:creationId xmlns:p14="http://schemas.microsoft.com/office/powerpoint/2010/main" val="3734557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28C82-C6A1-4433-B454-1FFA71A4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/etc/sysconfig/network-scripts/</a:t>
            </a:r>
            <a:r>
              <a:rPr lang="en-US" dirty="0"/>
              <a:t> Directory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41543-FF70-4E99-B686-2C9D4BBEB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9A414-3CAD-4F70-967B-3EA99A65B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35" y="1105419"/>
            <a:ext cx="6993131" cy="338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76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0820-86CB-43D4-87C0-B6C5259E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/etc/sysconfig/network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24924-6E6E-4739-9432-C6AF3FBD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9EB26-2215-432B-909E-7B1B065A6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Configures whether network should be enabled at boot.</a:t>
            </a:r>
          </a:p>
          <a:p>
            <a:r>
              <a:rPr lang="en-US" dirty="0"/>
              <a:t>Configures hostname, gateway, etc.</a:t>
            </a:r>
          </a:p>
          <a:p>
            <a:r>
              <a:rPr lang="en-US" dirty="0"/>
              <a:t>Can be configured per-NIC in scripts mentioned previously.</a:t>
            </a:r>
          </a:p>
          <a:p>
            <a:r>
              <a:rPr lang="en-US" dirty="0"/>
              <a:t>Mostly found on Red Hat-based distros.</a:t>
            </a:r>
          </a:p>
          <a:p>
            <a:r>
              <a:rPr lang="en-US" dirty="0">
                <a:latin typeface="Cutive Mono" panose="020B0604020202020204" charset="0"/>
              </a:rPr>
              <a:t>/etc/sysconfig/interfaces</a:t>
            </a:r>
            <a:r>
              <a:rPr lang="en-US" dirty="0"/>
              <a:t> is found on Debian derivatives.</a:t>
            </a:r>
          </a:p>
        </p:txBody>
      </p:sp>
    </p:spTree>
    <p:extLst>
      <p:ext uri="{BB962C8B-B14F-4D97-AF65-F5344CB8AC3E}">
        <p14:creationId xmlns:p14="http://schemas.microsoft.com/office/powerpoint/2010/main" val="328338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11CC-C3FB-5848-8064-0B3B3411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Layers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449D75-3B5B-6242-A1BF-56FD5A1DB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FC1E53-0102-4617-B634-C2BC3A35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34" y="1141834"/>
            <a:ext cx="7202133" cy="31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7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D5BAE-00AF-426C-8846-EB3526E816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Connecting to a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DF6208-7E28-4542-9917-8BA1A8C8D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26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78335E-9EB0-4CAC-A6F0-0DAE24891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verify your earlier config is accurate.</a:t>
            </a:r>
          </a:p>
          <a:p>
            <a:r>
              <a:rPr lang="en-US" dirty="0"/>
              <a:t>You'll use </a:t>
            </a:r>
            <a:r>
              <a:rPr lang="en-US" dirty="0">
                <a:latin typeface="Cutive Mono" panose="020B0604020202020204" charset="0"/>
              </a:rPr>
              <a:t>ethtool</a:t>
            </a:r>
            <a:r>
              <a:rPr lang="en-US" dirty="0"/>
              <a:t> and device's config file to confirm details.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5FF280-BD0A-4176-A8CC-C7987591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Verifying Network Configurations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FE3C5-FE6A-411A-8462-9095F0E66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88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9E1515-8022-41A8-A20B-8B7B1CA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Dynamic IP Address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D6EE6-086E-44F5-8AFB-7141D3BC2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62D99-A499-4D64-9DB2-B667ABBE9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Static:</a:t>
            </a:r>
          </a:p>
          <a:p>
            <a:pPr lvl="1"/>
            <a:r>
              <a:rPr lang="en-US" dirty="0"/>
              <a:t>Increases risk of mistakes.</a:t>
            </a:r>
          </a:p>
          <a:p>
            <a:pPr lvl="1"/>
            <a:r>
              <a:rPr lang="en-US" dirty="0"/>
              <a:t>Increases admin workload.</a:t>
            </a:r>
          </a:p>
          <a:p>
            <a:pPr lvl="1"/>
            <a:r>
              <a:rPr lang="en-US" dirty="0"/>
              <a:t>Ensures system has same identity.</a:t>
            </a:r>
          </a:p>
          <a:p>
            <a:pPr lvl="1"/>
            <a:r>
              <a:rPr lang="en-US" dirty="0"/>
              <a:t>IP address never changes.</a:t>
            </a:r>
          </a:p>
          <a:p>
            <a:pPr lvl="1"/>
            <a:r>
              <a:rPr lang="en-US" dirty="0"/>
              <a:t>Appropriate for network devices and servers.</a:t>
            </a:r>
          </a:p>
          <a:p>
            <a:r>
              <a:rPr lang="en-US" dirty="0"/>
              <a:t>Dynamic:</a:t>
            </a:r>
          </a:p>
          <a:p>
            <a:pPr lvl="1"/>
            <a:r>
              <a:rPr lang="en-US" dirty="0"/>
              <a:t>Decreases risk of mistakes.</a:t>
            </a:r>
          </a:p>
          <a:p>
            <a:pPr lvl="1"/>
            <a:r>
              <a:rPr lang="en-US" dirty="0"/>
              <a:t>Decreases admin workload.</a:t>
            </a:r>
          </a:p>
          <a:p>
            <a:pPr lvl="1"/>
            <a:r>
              <a:rPr lang="en-US" dirty="0"/>
              <a:t>Doesn't ensure a consistent identity.</a:t>
            </a:r>
          </a:p>
          <a:p>
            <a:pPr lvl="1"/>
            <a:r>
              <a:rPr lang="en-US" dirty="0"/>
              <a:t>IP address can change.</a:t>
            </a:r>
          </a:p>
          <a:p>
            <a:pPr lvl="1"/>
            <a:r>
              <a:rPr lang="en-US" dirty="0"/>
              <a:t>Appropriate for client machines.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6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35B8-A12A-42A3-8177-6AC9FF14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Configuration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D5EBD2-0C18-4BF8-885E-BA266BC9E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A8C43-DD9A-4026-B1CB-C8EFC8960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DHCP server contains pools of IP address and related config info.</a:t>
            </a:r>
          </a:p>
          <a:p>
            <a:pPr lvl="1"/>
            <a:r>
              <a:rPr lang="en-US" dirty="0"/>
              <a:t>Clients lease from pool.</a:t>
            </a:r>
          </a:p>
          <a:p>
            <a:pPr lvl="1"/>
            <a:r>
              <a:rPr lang="en-US" dirty="0"/>
              <a:t>Saves on admin effort; no need to configure clients manually.</a:t>
            </a:r>
          </a:p>
          <a:p>
            <a:r>
              <a:rPr lang="en-US" dirty="0"/>
              <a:t>Servers configured with a scope of IP addresses.</a:t>
            </a:r>
          </a:p>
          <a:p>
            <a:r>
              <a:rPr lang="en-US" dirty="0"/>
              <a:t>Service must allow client machines to lease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35944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595A-C33A-454E-827D-F4AF38BA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DHCP Lease Generation and Renewal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26760-1F88-4150-8FC9-C88D1685D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69FFE-B2A0-4C6B-A7C0-747C6D43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Lease process initiated by clients.</a:t>
            </a:r>
          </a:p>
          <a:p>
            <a:r>
              <a:rPr lang="en-US" dirty="0"/>
              <a:t>Leases are temporary and need to be renewed periodically.</a:t>
            </a:r>
          </a:p>
          <a:p>
            <a:r>
              <a:rPr lang="en-US" dirty="0"/>
              <a:t>Leases include IP address, subnet mask, etc.</a:t>
            </a:r>
          </a:p>
          <a:p>
            <a:r>
              <a:rPr lang="en-US" dirty="0"/>
              <a:t>DHCP server may force client to renew lease.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4D53A2-7D78-4752-A1E9-A92C473E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35" y="2512955"/>
            <a:ext cx="6315330" cy="2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38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A8D8-3057-47B9-8FF1-52118958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/etc/dhcp/dhclient.conf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3CF52-3912-4F88-8454-47E377BEE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32CAC-9F31-43ED-B14C-9702BFE7D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DHCP client reference file.</a:t>
            </a:r>
          </a:p>
          <a:p>
            <a:r>
              <a:rPr lang="en-US" dirty="0"/>
              <a:t>Configures timeout values, dynamic DNS, etc.</a:t>
            </a:r>
          </a:p>
          <a:p>
            <a:r>
              <a:rPr lang="en-US" dirty="0"/>
              <a:t>Managed by NetworkManager.</a:t>
            </a:r>
          </a:p>
          <a:p>
            <a:r>
              <a:rPr lang="en-US" dirty="0"/>
              <a:t>Usually better to configure DHCP through NetworkManager.</a:t>
            </a:r>
          </a:p>
          <a:p>
            <a:pPr lvl="1"/>
            <a:r>
              <a:rPr lang="en-US" dirty="0"/>
              <a:t>Rather than editing file directly.</a:t>
            </a:r>
          </a:p>
        </p:txBody>
      </p:sp>
    </p:spTree>
    <p:extLst>
      <p:ext uri="{BB962C8B-B14F-4D97-AF65-F5344CB8AC3E}">
        <p14:creationId xmlns:p14="http://schemas.microsoft.com/office/powerpoint/2010/main" val="1681096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A378-8511-4C6B-B2DB-014BF404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Resolution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9F5C7-FA9E-4B0F-A2BF-6F95D3135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DC7CC-396F-4391-BC0F-D9D50BDDD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have a difficult time remembering IP addresses.</a:t>
            </a:r>
          </a:p>
          <a:p>
            <a:r>
              <a:rPr lang="en-US" dirty="0"/>
              <a:t>Work with easy-to-remember names instead.</a:t>
            </a:r>
          </a:p>
          <a:p>
            <a:pPr lvl="1"/>
            <a:r>
              <a:rPr lang="en-US" dirty="0"/>
              <a:t>These names aren't useful to a computer.</a:t>
            </a:r>
          </a:p>
          <a:p>
            <a:r>
              <a:rPr lang="en-US" dirty="0"/>
              <a:t>Name resolution translates hostnames to IP addresses.</a:t>
            </a:r>
          </a:p>
          <a:p>
            <a:pPr lvl="1"/>
            <a:r>
              <a:rPr lang="en-US" dirty="0"/>
              <a:t>Can be done through static text files.</a:t>
            </a:r>
          </a:p>
          <a:p>
            <a:pPr lvl="1"/>
            <a:r>
              <a:rPr lang="en-US" dirty="0"/>
              <a:t>Can be done through a dynamic DNS server.</a:t>
            </a:r>
          </a:p>
        </p:txBody>
      </p:sp>
    </p:spTree>
    <p:extLst>
      <p:ext uri="{BB962C8B-B14F-4D97-AF65-F5344CB8AC3E}">
        <p14:creationId xmlns:p14="http://schemas.microsoft.com/office/powerpoint/2010/main" val="440541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BE33-39FC-0944-964D-7C78E970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Resolution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D83EB4-8B54-354B-B66B-2F15A4A65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90D749-9299-4736-BF86-56C9CD62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18" y="794922"/>
            <a:ext cx="5612765" cy="376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32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6783-C9EC-4F40-8D5E-ECB8D666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/etc/hosts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77877-B464-4AB9-9624-769BBDCCC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EC36D-4036-46C6-96E9-AD069A933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resolution handled by a text file.</a:t>
            </a:r>
          </a:p>
          <a:p>
            <a:r>
              <a:rPr lang="en-US" dirty="0"/>
              <a:t>Lists hostnames mapped to IP addresses.</a:t>
            </a:r>
          </a:p>
          <a:p>
            <a:r>
              <a:rPr lang="en-US" dirty="0"/>
              <a:t>Needs to be manually updated if changes.</a:t>
            </a:r>
          </a:p>
          <a:p>
            <a:r>
              <a:rPr lang="en-US" dirty="0"/>
              <a:t>Not realistic in modern environments.</a:t>
            </a:r>
          </a:p>
          <a:p>
            <a:r>
              <a:rPr lang="en-US" dirty="0"/>
              <a:t>Can still be used in special cases.</a:t>
            </a:r>
          </a:p>
          <a:p>
            <a:pPr lvl="1"/>
            <a:r>
              <a:rPr lang="en-US" dirty="0"/>
              <a:t>Example: Developer system needs to connect to test server that isn't registered.</a:t>
            </a:r>
          </a:p>
        </p:txBody>
      </p:sp>
    </p:spTree>
    <p:extLst>
      <p:ext uri="{BB962C8B-B14F-4D97-AF65-F5344CB8AC3E}">
        <p14:creationId xmlns:p14="http://schemas.microsoft.com/office/powerpoint/2010/main" val="115629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A9DBA7-056E-4656-AEA7-59B3AE8D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/etc/hosts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37A17-DFF7-40B4-8B76-569513D58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9C866-E544-4974-B51A-EC91D5453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02" y="1001144"/>
            <a:ext cx="6777797" cy="32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0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788374-8858-4E57-8489-1B54F62B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Identities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7E77F-9E82-420A-AB29-019F69CFA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8976359B-6B69-4ADE-9DBA-0BC51D075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40007"/>
              </p:ext>
            </p:extLst>
          </p:nvPr>
        </p:nvGraphicFramePr>
        <p:xfrm>
          <a:off x="1343099" y="1523978"/>
          <a:ext cx="6453222" cy="2095544"/>
        </p:xfrm>
        <a:graphic>
          <a:graphicData uri="http://schemas.openxmlformats.org/drawingml/2006/table">
            <a:tbl>
              <a:tblPr/>
              <a:tblGrid>
                <a:gridCol w="190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8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Identifier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MAC address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Unique identity on each NIC.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Physical address.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IP address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Logical address.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Identifies NIC in network.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Show in dotted decimal; computer uses binary.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Hostname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Human-readable name.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Also called computer name.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2912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378B-DF16-488E-B1AB-EF892C86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/etc/resolv.conf</a:t>
            </a:r>
            <a:r>
              <a:rPr lang="en-US" dirty="0"/>
              <a:t> File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4BB09-432E-40E4-8EAB-B879AAB70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F86FB-20A9-450F-9C3B-9CCC0B51B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DNS servers are easier to maintain than </a:t>
            </a:r>
            <a:r>
              <a:rPr lang="en-US" dirty="0">
                <a:latin typeface="Cutive Mono" panose="020B0604020202020204" charset="0"/>
              </a:rPr>
              <a:t>/etc/hosts</a:t>
            </a:r>
            <a:r>
              <a:rPr lang="en-US" dirty="0"/>
              <a:t> file.</a:t>
            </a:r>
          </a:p>
          <a:p>
            <a:r>
              <a:rPr lang="en-US" dirty="0">
                <a:latin typeface="Cutive Mono" panose="020B0604020202020204" charset="0"/>
              </a:rPr>
              <a:t>/etc/resolv.conf</a:t>
            </a:r>
            <a:r>
              <a:rPr lang="en-US" dirty="0"/>
              <a:t> specifies IP addresses of DNS servers.</a:t>
            </a:r>
          </a:p>
          <a:p>
            <a:pPr lvl="1"/>
            <a:r>
              <a:rPr lang="en-US" dirty="0"/>
              <a:t>Good practice to have at least two DNS servers specified.</a:t>
            </a:r>
          </a:p>
        </p:txBody>
      </p:sp>
    </p:spTree>
    <p:extLst>
      <p:ext uri="{BB962C8B-B14F-4D97-AF65-F5344CB8AC3E}">
        <p14:creationId xmlns:p14="http://schemas.microsoft.com/office/powerpoint/2010/main" val="2150645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093CC1-F0C8-45BB-A4AF-CF913E4D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/etc/resolv.conf</a:t>
            </a:r>
            <a:r>
              <a:rPr lang="en-US" dirty="0"/>
              <a:t> File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D8BAC-0210-4CD8-BB07-58E94035A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3AD8E-0FAC-4403-8210-80E20875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0" y="1017187"/>
            <a:ext cx="6794361" cy="329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11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5449-0313-46DC-9449-7CC4E622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/etc/nsswitch.conf</a:t>
            </a:r>
            <a:r>
              <a:rPr lang="en-US" dirty="0"/>
              <a:t> Files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ED2FC-7417-4590-9D14-0311DAD43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362DB-25B8-4D5D-A044-D9A69D843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several config options for name resolution.</a:t>
            </a:r>
          </a:p>
          <a:p>
            <a:r>
              <a:rPr lang="en-US" dirty="0"/>
              <a:t>Defines order of name resolution options.</a:t>
            </a:r>
          </a:p>
          <a:p>
            <a:r>
              <a:rPr lang="en-US" dirty="0"/>
              <a:t>Preferred order: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>
                <a:latin typeface="Cutive Mono" panose="020B0604020202020204" charset="0"/>
              </a:rPr>
              <a:t>/etc/hosts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DNS servers</a:t>
            </a:r>
          </a:p>
        </p:txBody>
      </p:sp>
    </p:spTree>
    <p:extLst>
      <p:ext uri="{BB962C8B-B14F-4D97-AF65-F5344CB8AC3E}">
        <p14:creationId xmlns:p14="http://schemas.microsoft.com/office/powerpoint/2010/main" val="10715039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2DBFFA-0227-4D41-972B-FDF19A6C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/etc/nsswitch.conf</a:t>
            </a:r>
            <a:r>
              <a:rPr lang="en-US" dirty="0"/>
              <a:t> Files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CBAF3-089D-41FF-AC04-FA5CEB508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9D98E-C5BE-4F19-963F-7D9EEA2E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14" y="1066340"/>
            <a:ext cx="7158773" cy="346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70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6A94-D8D6-4100-BE98-66BB6610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Configuration Using NetworkManager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E295B-53EF-44FD-8EF2-FB141BBF9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8BECB-131C-4513-9321-A4F2FD6C8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CLI, text-based, and GUI interface utilities.</a:t>
            </a:r>
          </a:p>
          <a:p>
            <a:r>
              <a:rPr lang="en-US" dirty="0"/>
              <a:t>Use utilities to configure IP address of at least one DNS server.</a:t>
            </a:r>
          </a:p>
        </p:txBody>
      </p:sp>
    </p:spTree>
    <p:extLst>
      <p:ext uri="{BB962C8B-B14F-4D97-AF65-F5344CB8AC3E}">
        <p14:creationId xmlns:p14="http://schemas.microsoft.com/office/powerpoint/2010/main" val="3025675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1DE48-1063-490E-8C21-BB9F146ED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DHCP and DNS Client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F106A-B103-4947-ADAA-645F2AB05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49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8F719-C5D7-48AE-ADD1-2240D6CFE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account for human-friendly hostnames.</a:t>
            </a:r>
          </a:p>
          <a:p>
            <a:r>
              <a:rPr lang="en-US" dirty="0"/>
              <a:t>You'll configure name resolution to relate a hostname to an IP address.</a:t>
            </a:r>
          </a:p>
          <a:p>
            <a:r>
              <a:rPr lang="en-US" dirty="0"/>
              <a:t>Users can more easily refer to a specific computer on the network.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C7AB32-A71C-4999-8ED5-75E87112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a DNS Client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6B551-3EAD-41C3-B15D-7A5AE0997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88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EF70B1A-2016-40EF-BDF5-E4B41D65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B2CB2E-EB5C-46B9-A1EE-FB6202B7B5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practice of delivering on-demand resources to clients over a distributed network like the Internet.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0C827-92D8-494C-9A6E-7365945AF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BB0696-9342-4559-AF1F-94ECF24C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Characteristics:</a:t>
            </a:r>
          </a:p>
          <a:p>
            <a:pPr lvl="1"/>
            <a:r>
              <a:rPr lang="en-US" sz="1400" dirty="0"/>
              <a:t>On-demand self-service</a:t>
            </a:r>
          </a:p>
          <a:p>
            <a:pPr lvl="1"/>
            <a:r>
              <a:rPr lang="en-US" sz="1400" dirty="0"/>
              <a:t>Broad network access</a:t>
            </a:r>
          </a:p>
          <a:p>
            <a:pPr lvl="1"/>
            <a:r>
              <a:rPr lang="en-US" sz="1400" dirty="0"/>
              <a:t>Resource pooling</a:t>
            </a:r>
          </a:p>
          <a:p>
            <a:pPr lvl="1"/>
            <a:r>
              <a:rPr lang="en-US" sz="1400" dirty="0"/>
              <a:t>Rapid elasticity</a:t>
            </a:r>
          </a:p>
          <a:p>
            <a:pPr lvl="1"/>
            <a:r>
              <a:rPr lang="en-US" sz="1400" dirty="0"/>
              <a:t>Measured service</a:t>
            </a:r>
          </a:p>
          <a:p>
            <a:r>
              <a:rPr lang="en-US" sz="1600" dirty="0"/>
              <a:t>Has become mission-critical for many organizations.</a:t>
            </a:r>
          </a:p>
          <a:p>
            <a:r>
              <a:rPr lang="en-US" sz="1600" dirty="0"/>
              <a:t>Off-loads responsibility onto third party.</a:t>
            </a:r>
          </a:p>
          <a:p>
            <a:pPr lvl="1"/>
            <a:r>
              <a:rPr lang="en-US" sz="1400" dirty="0"/>
              <a:t>Cost, ownership, maintenance, etc.</a:t>
            </a:r>
          </a:p>
          <a:p>
            <a:r>
              <a:rPr lang="en-US" sz="1600" dirty="0"/>
              <a:t>Flexible, scalable, and supports fault tolerance.</a:t>
            </a:r>
          </a:p>
        </p:txBody>
      </p:sp>
    </p:spTree>
    <p:extLst>
      <p:ext uri="{BB962C8B-B14F-4D97-AF65-F5344CB8AC3E}">
        <p14:creationId xmlns:p14="http://schemas.microsoft.com/office/powerpoint/2010/main" val="2283547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A3B4-CCF9-49A4-A6E5-FB58430B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77788-497E-466A-9CB5-2D5A38DDA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6" name="Group 23">
            <a:extLst>
              <a:ext uri="{FF2B5EF4-FFF2-40B4-BE49-F238E27FC236}">
                <a16:creationId xmlns:a16="http://schemas.microsoft.com/office/drawing/2014/main" id="{78D1AD4F-A508-49E6-B787-111183B3D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81640"/>
              </p:ext>
            </p:extLst>
          </p:nvPr>
        </p:nvGraphicFramePr>
        <p:xfrm>
          <a:off x="950210" y="1319022"/>
          <a:ext cx="7239000" cy="2505456"/>
        </p:xfrm>
        <a:graphic>
          <a:graphicData uri="http://schemas.openxmlformats.org/drawingml/2006/table">
            <a:tbl>
              <a:tblPr/>
              <a:tblGrid>
                <a:gridCol w="1632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Model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SaaS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Provides apps to end-users.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Apps seem local, but are in the cloud.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Deployment, maintenance, and upgrades are off-loaded.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PaaS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Virtualizes operating systems to provide to customer.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Platform support is off-loaded.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Targets developers and database admins.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IaaS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Virtualizes physical devices owned by provider.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Hardware lifecycle responsibility is off-loaded.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Targets system admins.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7440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1D85B5-B206-4612-835C-60F150E7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Providers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72E78-2CAA-4AD2-BD4B-ECBFDD54C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60E72-3472-46A6-AB7C-64883C0BA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and Microsoft Azure are the primary CSPs.</a:t>
            </a:r>
          </a:p>
          <a:p>
            <a:pPr lvl="1"/>
            <a:r>
              <a:rPr lang="en-US" dirty="0"/>
              <a:t>AWS is built on Linux.</a:t>
            </a:r>
          </a:p>
          <a:p>
            <a:pPr lvl="1"/>
            <a:r>
              <a:rPr lang="en-US" dirty="0"/>
              <a:t>Azure also supports Linux-based deployments.</a:t>
            </a:r>
          </a:p>
          <a:p>
            <a:r>
              <a:rPr lang="en-US" dirty="0"/>
              <a:t>Red Hat Cloud Suite is a private cloud solution.</a:t>
            </a:r>
          </a:p>
          <a:p>
            <a:r>
              <a:rPr lang="en-US" dirty="0"/>
              <a:t>Additional CSPs:</a:t>
            </a:r>
          </a:p>
          <a:p>
            <a:pPr lvl="1"/>
            <a:r>
              <a:rPr lang="en-US" dirty="0"/>
              <a:t>Google Cloud</a:t>
            </a:r>
          </a:p>
          <a:p>
            <a:pPr lvl="1"/>
            <a:r>
              <a:rPr lang="en-US" dirty="0"/>
              <a:t>Rackspace</a:t>
            </a:r>
          </a:p>
          <a:p>
            <a:pPr lvl="1"/>
            <a:r>
              <a:rPr lang="en-US" dirty="0"/>
              <a:t>Heroku</a:t>
            </a:r>
          </a:p>
          <a:p>
            <a:pPr lvl="1"/>
            <a:r>
              <a:rPr lang="en-US" dirty="0"/>
              <a:t>Digital Ocean</a:t>
            </a:r>
          </a:p>
        </p:txBody>
      </p:sp>
    </p:spTree>
    <p:extLst>
      <p:ext uri="{BB962C8B-B14F-4D97-AF65-F5344CB8AC3E}">
        <p14:creationId xmlns:p14="http://schemas.microsoft.com/office/powerpoint/2010/main" val="217548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9184-C1F7-46B4-9F8A-6A31B709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Devices and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AED054-750D-4BF8-89B4-73E872760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9274FFCA-9ED7-4D13-B48F-C4BB927D9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990752"/>
              </p:ext>
            </p:extLst>
          </p:nvPr>
        </p:nvGraphicFramePr>
        <p:xfrm>
          <a:off x="1343099" y="1304522"/>
          <a:ext cx="6453222" cy="2534456"/>
        </p:xfrm>
        <a:graphic>
          <a:graphicData uri="http://schemas.openxmlformats.org/drawingml/2006/table">
            <a:tbl>
              <a:tblPr/>
              <a:tblGrid>
                <a:gridCol w="190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8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Device/Component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Switch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Centralizes connections for a segment.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Can manage traffic.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Usually operate at Layer 2.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Router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Controls communications between segments.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 allow or deny certain traffic.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Operate at Layer 3.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Media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Usually twisted pair Ethernet cable.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Also coaxial and fiber optic cable.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Wireless networks forgo cables.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4353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5EF4A5-3132-415C-B944-5BA62967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and Virtualization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593D7-FA8D-44DA-960D-FF944355D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6550E4-8099-462F-B45E-D7B0FBB24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 enables:</a:t>
            </a:r>
          </a:p>
          <a:p>
            <a:pPr lvl="1"/>
            <a:r>
              <a:rPr lang="en-US" dirty="0"/>
              <a:t>More efficient use of hardware.</a:t>
            </a:r>
          </a:p>
          <a:p>
            <a:pPr lvl="1"/>
            <a:r>
              <a:rPr lang="en-US" dirty="0"/>
              <a:t>Fault tolerance, recovery, and scalability.</a:t>
            </a:r>
          </a:p>
          <a:p>
            <a:pPr lvl="1"/>
            <a:r>
              <a:rPr lang="en-US" dirty="0"/>
              <a:t>Quicker deployment of services.</a:t>
            </a:r>
          </a:p>
          <a:p>
            <a:r>
              <a:rPr lang="en-US" dirty="0"/>
              <a:t>Virtualization is the foundation of cloud computing.</a:t>
            </a:r>
          </a:p>
          <a:p>
            <a:pPr lvl="1"/>
            <a:r>
              <a:rPr lang="en-US" dirty="0"/>
              <a:t>Cloud providers virtualize resources they offer to customers.</a:t>
            </a:r>
          </a:p>
          <a:p>
            <a:pPr lvl="1"/>
            <a:r>
              <a:rPr lang="en-US" dirty="0"/>
              <a:t>Extends to all models.</a:t>
            </a:r>
          </a:p>
          <a:p>
            <a:r>
              <a:rPr lang="en-US" dirty="0"/>
              <a:t>Example: Admin easily builds a cluster of systems in a single action.</a:t>
            </a:r>
          </a:p>
          <a:p>
            <a:pPr lvl="1"/>
            <a:r>
              <a:rPr lang="en-US" dirty="0"/>
              <a:t>Can easily tear it down when necessary.</a:t>
            </a:r>
          </a:p>
          <a:p>
            <a:pPr lvl="1"/>
            <a:r>
              <a:rPr lang="en-US" dirty="0"/>
              <a:t>Process can be automated.</a:t>
            </a:r>
          </a:p>
          <a:p>
            <a:pPr lvl="1"/>
            <a:r>
              <a:rPr lang="en-US" dirty="0"/>
              <a:t>More efficient than if using physical systems.</a:t>
            </a:r>
          </a:p>
        </p:txBody>
      </p:sp>
    </p:spTree>
    <p:extLst>
      <p:ext uri="{BB962C8B-B14F-4D97-AF65-F5344CB8AC3E}">
        <p14:creationId xmlns:p14="http://schemas.microsoft.com/office/powerpoint/2010/main" val="1858347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A2EA6F-F83F-4F43-AD88-6E9899BC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Hypervisors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97B1B1-B2CE-4228-B1FD-95BA586C5E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layer of software that separates a VM's software from the physical hardware it runs 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2FD93-47F3-49C9-AC53-866223C7B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6D447A-4585-4E7F-B3ED-37478405E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hardware allocation, networking, administration, etc.</a:t>
            </a:r>
          </a:p>
          <a:p>
            <a:r>
              <a:rPr lang="en-US" dirty="0"/>
              <a:t>Type 1 runs on "bare metal" of system.</a:t>
            </a:r>
          </a:p>
          <a:p>
            <a:pPr lvl="1"/>
            <a:r>
              <a:rPr lang="en-US" dirty="0"/>
              <a:t>VMware ESXi, Microsoft Hyper-V, etc.</a:t>
            </a:r>
          </a:p>
          <a:p>
            <a:r>
              <a:rPr lang="en-US" dirty="0"/>
              <a:t>Type 2 runs as a service on OS.</a:t>
            </a:r>
          </a:p>
          <a:p>
            <a:pPr lvl="1"/>
            <a:r>
              <a:rPr lang="en-US" dirty="0"/>
              <a:t>Oracle VM VirtualBox, QEMU, etc.</a:t>
            </a:r>
          </a:p>
          <a:p>
            <a:r>
              <a:rPr lang="en-US" dirty="0"/>
              <a:t>KVM is a Linux-based hypervisor.</a:t>
            </a:r>
          </a:p>
          <a:p>
            <a:pPr lvl="1"/>
            <a:r>
              <a:rPr lang="en-US" dirty="0"/>
              <a:t>Manages VMs with type 1 and type 2 attributes.</a:t>
            </a:r>
          </a:p>
        </p:txBody>
      </p:sp>
    </p:spTree>
    <p:extLst>
      <p:ext uri="{BB962C8B-B14F-4D97-AF65-F5344CB8AC3E}">
        <p14:creationId xmlns:p14="http://schemas.microsoft.com/office/powerpoint/2010/main" val="14303457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658E-84EE-BA46-9762-E9D3D232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 Hypervisor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296F6-5C60-214B-A56A-F27555182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C8206-51B7-48C5-8A4C-F286AF2F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65" y="877223"/>
            <a:ext cx="6580270" cy="36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20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C65DBD-CB40-4976-B495-1CD3ACE9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46E3C-362D-4BD1-92E8-C226C7A74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83</a:t>
            </a:fld>
            <a:endParaRPr lang="en-US" dirty="0"/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A036D043-FC29-4F3E-813C-F78EA84A2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100454"/>
              </p:ext>
            </p:extLst>
          </p:nvPr>
        </p:nvGraphicFramePr>
        <p:xfrm>
          <a:off x="950210" y="1057634"/>
          <a:ext cx="7239000" cy="3028232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Template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OVF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Contains config files, packages, etc. for VMs and network devices.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OVA is a single package for a network appliance.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8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JSON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C9E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Easily interpreted by programming languages.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C9E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Easy for humans to write and read.</a:t>
                      </a:r>
                    </a:p>
                    <a:p>
                      <a:pPr marL="173038" marR="0" lvl="0" indent="-1730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C9E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Used in quick deployment/config of VMs.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96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YAML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Stores config info used to deploy VMs.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Can install software/create user accounts on first boot.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Consists of key–value pairs.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Container images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Provides app isolation, different than VMs.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Used for testing apps.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Images contain everything needed to run container.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39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49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1641-B55A-408A-8714-5005DC51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CD6BE4-00ED-4B9E-A750-20A61AAC3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50CD7-58FB-4558-AC1F-CCA5D1A3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starts with simple layers and moves toward the complex.</a:t>
            </a:r>
          </a:p>
          <a:p>
            <a:r>
              <a:rPr lang="en-US" dirty="0"/>
              <a:t>VM bootstrapping is handled by virtualization layer.</a:t>
            </a:r>
          </a:p>
          <a:p>
            <a:r>
              <a:rPr lang="en-US" dirty="0"/>
              <a:t>You can modify deployment of VMs during bootstrapping.</a:t>
            </a:r>
          </a:p>
          <a:p>
            <a:r>
              <a:rPr lang="en-US" dirty="0"/>
              <a:t>Cloud-init customizes VMs during first boot.</a:t>
            </a:r>
          </a:p>
          <a:p>
            <a:pPr lvl="1"/>
            <a:r>
              <a:rPr lang="en-US" dirty="0"/>
              <a:t>Security settings, software, users/groups, etc.</a:t>
            </a:r>
          </a:p>
          <a:p>
            <a:pPr lvl="1"/>
            <a:r>
              <a:rPr lang="en-US" dirty="0"/>
              <a:t>References YAML files.</a:t>
            </a:r>
          </a:p>
          <a:p>
            <a:pPr lvl="1"/>
            <a:r>
              <a:rPr lang="en-US" dirty="0"/>
              <a:t>Supported by many Linux distros.</a:t>
            </a:r>
          </a:p>
          <a:p>
            <a:r>
              <a:rPr lang="en-US" dirty="0"/>
              <a:t>Anaconda installer configures new Linux systems.</a:t>
            </a:r>
          </a:p>
          <a:p>
            <a:pPr lvl="1"/>
            <a:r>
              <a:rPr lang="en-US" dirty="0"/>
              <a:t>References Kickstart files to customize install.</a:t>
            </a:r>
          </a:p>
          <a:p>
            <a:pPr lvl="1"/>
            <a:r>
              <a:rPr lang="en-US" dirty="0"/>
              <a:t>Installation procedures are specified in Kickstart file.</a:t>
            </a:r>
          </a:p>
          <a:p>
            <a:pPr lvl="1"/>
            <a:r>
              <a:rPr lang="en-US" dirty="0"/>
              <a:t>Enables rapid, consistent installation.</a:t>
            </a:r>
          </a:p>
        </p:txBody>
      </p:sp>
    </p:spTree>
    <p:extLst>
      <p:ext uri="{BB962C8B-B14F-4D97-AF65-F5344CB8AC3E}">
        <p14:creationId xmlns:p14="http://schemas.microsoft.com/office/powerpoint/2010/main" val="18789115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24D6-063E-4427-B775-C869CA12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ED45D0-3861-4A7C-988B-826F24AA0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91968-E6A7-432A-AD2F-52F484362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exposed to VMs as virtual devices.</a:t>
            </a:r>
          </a:p>
          <a:p>
            <a:pPr lvl="1"/>
            <a:r>
              <a:rPr lang="en-US" dirty="0"/>
              <a:t>Files that reside on physical drive.</a:t>
            </a:r>
          </a:p>
          <a:p>
            <a:pPr lvl="1"/>
            <a:r>
              <a:rPr lang="en-US" dirty="0"/>
              <a:t>Treated as if it were a physical drive.</a:t>
            </a:r>
          </a:p>
          <a:p>
            <a:pPr lvl="1"/>
            <a:r>
              <a:rPr lang="en-US" dirty="0"/>
              <a:t>Partitioned, formatted, etc.</a:t>
            </a:r>
          </a:p>
          <a:p>
            <a:r>
              <a:rPr lang="en-US" dirty="0"/>
              <a:t>Virtual files provide:</a:t>
            </a:r>
          </a:p>
          <a:p>
            <a:pPr lvl="1"/>
            <a:r>
              <a:rPr lang="en-US" dirty="0"/>
              <a:t>Fault tolerance.</a:t>
            </a:r>
          </a:p>
          <a:p>
            <a:pPr lvl="1"/>
            <a:r>
              <a:rPr lang="en-US" dirty="0"/>
              <a:t>Rolling back system.</a:t>
            </a:r>
          </a:p>
          <a:p>
            <a:pPr lvl="1"/>
            <a:r>
              <a:rPr lang="en-US" dirty="0"/>
              <a:t>Redundancy.</a:t>
            </a:r>
          </a:p>
          <a:p>
            <a:pPr lvl="1"/>
            <a:r>
              <a:rPr lang="en-US" dirty="0"/>
              <a:t>Storage scalability.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75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15AC-C395-4855-8200-2A94B868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and Block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7EFDA-C311-4AA9-95B4-B16AAC4EE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5AA5E-BD90-4BEE-BBA7-0858CF59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Blobs store data in unstructured manner.</a:t>
            </a:r>
          </a:p>
          <a:p>
            <a:pPr lvl="1"/>
            <a:r>
              <a:rPr lang="en-US" dirty="0"/>
              <a:t>Binary large object.</a:t>
            </a:r>
          </a:p>
          <a:p>
            <a:pPr lvl="1"/>
            <a:r>
              <a:rPr lang="en-US" dirty="0"/>
              <a:t>Audio, video, text, and more types of files.</a:t>
            </a:r>
          </a:p>
          <a:p>
            <a:pPr lvl="1"/>
            <a:r>
              <a:rPr lang="en-US" dirty="0"/>
              <a:t>Example of object storage.</a:t>
            </a:r>
          </a:p>
          <a:p>
            <a:r>
              <a:rPr lang="en-US" dirty="0"/>
              <a:t>Data is written to storage device in chunks called blocks.</a:t>
            </a:r>
          </a:p>
          <a:p>
            <a:pPr lvl="1"/>
            <a:r>
              <a:rPr lang="en-US" dirty="0"/>
              <a:t>Files may be too large to store on one block.</a:t>
            </a:r>
          </a:p>
          <a:p>
            <a:pPr lvl="1"/>
            <a:r>
              <a:rPr lang="en-US" dirty="0"/>
              <a:t>Files are broken into pieces, then written as blocks.</a:t>
            </a:r>
          </a:p>
          <a:p>
            <a:pPr lvl="1"/>
            <a:r>
              <a:rPr lang="en-US" dirty="0"/>
              <a:t>Data is reassembled by OS.</a:t>
            </a:r>
          </a:p>
          <a:p>
            <a:r>
              <a:rPr lang="en-US" dirty="0"/>
              <a:t>Object storage can be more efficient for larger files.</a:t>
            </a:r>
          </a:p>
          <a:p>
            <a:r>
              <a:rPr lang="en-US" dirty="0"/>
              <a:t>Object storage can be more flexible when storing data in multiple regions.</a:t>
            </a:r>
          </a:p>
        </p:txBody>
      </p:sp>
    </p:spTree>
    <p:extLst>
      <p:ext uri="{BB962C8B-B14F-4D97-AF65-F5344CB8AC3E}">
        <p14:creationId xmlns:p14="http://schemas.microsoft.com/office/powerpoint/2010/main" val="33595264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3A0A-59E0-414F-A2A0-51D5E15A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Configurations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DBD139-4727-4AFD-9E0B-BAED1D8EF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D2D7E-69A2-49F6-B4BD-F9AFD0EA7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 can be configured with one or more NICs.</a:t>
            </a:r>
          </a:p>
          <a:p>
            <a:r>
              <a:rPr lang="en-US" dirty="0"/>
              <a:t>NICs can be connected to virtual switches.</a:t>
            </a:r>
          </a:p>
          <a:p>
            <a:r>
              <a:rPr lang="en-US" dirty="0"/>
              <a:t>Config options:</a:t>
            </a:r>
          </a:p>
          <a:p>
            <a:pPr lvl="1"/>
            <a:r>
              <a:rPr lang="en-US" dirty="0"/>
              <a:t>No networking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Private</a:t>
            </a:r>
          </a:p>
          <a:p>
            <a:pPr lvl="1"/>
            <a:r>
              <a:rPr lang="en-US" dirty="0"/>
              <a:t>Public</a:t>
            </a:r>
          </a:p>
          <a:p>
            <a:r>
              <a:rPr lang="en-US" dirty="0"/>
              <a:t>Manage network configs for VMs carefully.</a:t>
            </a:r>
          </a:p>
          <a:p>
            <a:pPr lvl="1"/>
            <a:r>
              <a:rPr lang="en-US" dirty="0"/>
              <a:t>VMs need to be protected like actual machines.</a:t>
            </a:r>
          </a:p>
          <a:p>
            <a:pPr lvl="1"/>
            <a:r>
              <a:rPr lang="en-US" dirty="0"/>
              <a:t>Follow security best practices for networked VMs.</a:t>
            </a:r>
          </a:p>
        </p:txBody>
      </p:sp>
    </p:spTree>
    <p:extLst>
      <p:ext uri="{BB962C8B-B14F-4D97-AF65-F5344CB8AC3E}">
        <p14:creationId xmlns:p14="http://schemas.microsoft.com/office/powerpoint/2010/main" val="1472001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89AC-8A3F-4A38-B099-00436929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5309F3-C611-437F-8965-6AEBD5F67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56CAE2-DD4D-492E-8326-4917EF39E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virsh</a:t>
            </a:r>
            <a:r>
              <a:rPr lang="en-US" dirty="0"/>
              <a:t> is interactive shell to KVM virtual machines.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7A678FBB-678C-4836-8946-33399C34C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465704"/>
              </p:ext>
            </p:extLst>
          </p:nvPr>
        </p:nvGraphicFramePr>
        <p:xfrm>
          <a:off x="1704046" y="1733139"/>
          <a:ext cx="5731327" cy="2499360"/>
        </p:xfrm>
        <a:graphic>
          <a:graphicData uri="http://schemas.openxmlformats.org/drawingml/2006/table">
            <a:tbl>
              <a:tblPr/>
              <a:tblGrid>
                <a:gridCol w="2442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8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Subcommand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help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Get help with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virsh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 command.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list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7C9E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Get list of recognized VMs.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shutdown {VM}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Gracefully shut down VM.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start {VM}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Start VM.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44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reboot {VM}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Reboot VM.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786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create {XML file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Create VM from XML file.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44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save {VM} {file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Save state of VM.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54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console {VM}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Open console to VM.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135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0416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77915-8BA7-4F63-A709-87146CB2FD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Discussing Cloud and Virtualization Technologies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1FEA0-2A79-4D94-92D6-24F2AE30F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8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5777E-2753-46E8-A3A4-FB70E0BC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and DHCP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7F125-BDC7-498E-BFB1-B2C0FF176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612E27-EF69-4322-B795-DE9D932DB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DNS provides name resolution.</a:t>
            </a:r>
          </a:p>
          <a:p>
            <a:pPr lvl="1"/>
            <a:r>
              <a:rPr lang="en-US" dirty="0"/>
              <a:t>Relates hostname with IP address.</a:t>
            </a:r>
          </a:p>
          <a:p>
            <a:pPr lvl="1"/>
            <a:r>
              <a:rPr lang="en-US" dirty="0"/>
              <a:t>Implemented as database on servers.</a:t>
            </a:r>
          </a:p>
          <a:p>
            <a:pPr lvl="1"/>
            <a:r>
              <a:rPr lang="en-US" dirty="0"/>
              <a:t>Can be internal to a network or part of Internet infrastructure.</a:t>
            </a:r>
          </a:p>
          <a:p>
            <a:r>
              <a:rPr lang="en-US" dirty="0"/>
              <a:t>DHCP provides dynamic configuration of IP addresses.</a:t>
            </a:r>
          </a:p>
          <a:p>
            <a:pPr lvl="1"/>
            <a:r>
              <a:rPr lang="en-US" dirty="0"/>
              <a:t>Nodes need addresses to communicate.</a:t>
            </a:r>
          </a:p>
          <a:p>
            <a:pPr lvl="1"/>
            <a:r>
              <a:rPr lang="en-US" dirty="0"/>
              <a:t>Dynamic configuration more typical in end-user workstations.</a:t>
            </a:r>
          </a:p>
          <a:p>
            <a:pPr lvl="1"/>
            <a:r>
              <a:rPr lang="en-US" dirty="0"/>
              <a:t>Static configuration typical in servers.</a:t>
            </a:r>
          </a:p>
        </p:txBody>
      </p:sp>
    </p:spTree>
    <p:extLst>
      <p:ext uri="{BB962C8B-B14F-4D97-AF65-F5344CB8AC3E}">
        <p14:creationId xmlns:p14="http://schemas.microsoft.com/office/powerpoint/2010/main" val="7797283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08C00-EA4D-471B-9F7C-F42DEEF0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developer wants a test environment for a new app.</a:t>
            </a:r>
          </a:p>
          <a:p>
            <a:r>
              <a:rPr lang="en-US" dirty="0"/>
              <a:t>She wants to be able to revert environment for each test.</a:t>
            </a:r>
          </a:p>
          <a:p>
            <a:r>
              <a:rPr lang="en-US" dirty="0"/>
              <a:t>You'll install a KVM solution for her.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C4D03C-4BCE-4116-BB2B-EBE1E67F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Configuring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B8EE6-971F-459C-9E81-A81E60FC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54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230D73-767A-4114-ADFE-547EF84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Networking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AF65A-8C1A-4329-B253-882263E75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34F1D-0BA3-483F-A34B-EDA418B0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Check the basics:</a:t>
            </a:r>
          </a:p>
          <a:p>
            <a:pPr lvl="1"/>
            <a:r>
              <a:rPr lang="en-US" sz="1400" dirty="0"/>
              <a:t>Is the device powered, plugged in?</a:t>
            </a:r>
          </a:p>
          <a:p>
            <a:pPr lvl="1"/>
            <a:r>
              <a:rPr lang="en-US" sz="1400" dirty="0"/>
              <a:t>Is NIC "down"?</a:t>
            </a:r>
          </a:p>
          <a:p>
            <a:pPr lvl="1"/>
            <a:r>
              <a:rPr lang="en-US" sz="1400" dirty="0"/>
              <a:t>Is interface configured correctly?</a:t>
            </a:r>
          </a:p>
          <a:p>
            <a:pPr lvl="1"/>
            <a:r>
              <a:rPr lang="en-US" sz="1400" dirty="0"/>
              <a:t>Gather driver info about NIC using </a:t>
            </a:r>
            <a:r>
              <a:rPr lang="en-US" sz="1400" dirty="0">
                <a:latin typeface="Cutive Mono" panose="020B0604020202020204" charset="0"/>
              </a:rPr>
              <a:t>ethtool</a:t>
            </a:r>
            <a:r>
              <a:rPr lang="en-US" sz="1400" dirty="0"/>
              <a:t> command.</a:t>
            </a:r>
          </a:p>
          <a:p>
            <a:r>
              <a:rPr lang="en-US" sz="1600" dirty="0"/>
              <a:t>Troubleshoot name resolution:</a:t>
            </a:r>
          </a:p>
          <a:p>
            <a:pPr lvl="1"/>
            <a:r>
              <a:rPr lang="en-US" sz="1400" dirty="0"/>
              <a:t>Ping by both hostname and IP address.</a:t>
            </a:r>
          </a:p>
          <a:p>
            <a:pPr lvl="1"/>
            <a:r>
              <a:rPr lang="en-US" sz="1400" dirty="0"/>
              <a:t>If IP address succeeds but hostname doesn't, there is a problem with name resolution.</a:t>
            </a:r>
          </a:p>
          <a:p>
            <a:pPr lvl="1"/>
            <a:r>
              <a:rPr lang="en-US" sz="1400" dirty="0"/>
              <a:t>Use tools like </a:t>
            </a:r>
            <a:r>
              <a:rPr lang="en-US" sz="1400" dirty="0">
                <a:latin typeface="Cutive Mono" panose="020B0604020202020204" charset="0"/>
              </a:rPr>
              <a:t>nslookup</a:t>
            </a:r>
            <a:r>
              <a:rPr lang="en-US" sz="1400" dirty="0"/>
              <a:t> to test name resolution.</a:t>
            </a:r>
          </a:p>
          <a:p>
            <a:r>
              <a:rPr lang="en-US" sz="1600" dirty="0"/>
              <a:t>Troubleshoot network itself:</a:t>
            </a:r>
          </a:p>
          <a:p>
            <a:pPr lvl="1"/>
            <a:r>
              <a:rPr lang="en-US" sz="1400" dirty="0"/>
              <a:t>Latency, saturation, dropped packets, timeouts, etc.</a:t>
            </a:r>
          </a:p>
          <a:p>
            <a:pPr lvl="1"/>
            <a:r>
              <a:rPr lang="en-US" sz="1400" dirty="0"/>
              <a:t>Router may be misconfigured.</a:t>
            </a:r>
          </a:p>
          <a:p>
            <a:pPr lvl="1"/>
            <a:r>
              <a:rPr lang="en-US" sz="1400" dirty="0"/>
              <a:t>Escalate to network team.</a:t>
            </a:r>
          </a:p>
        </p:txBody>
      </p:sp>
    </p:spTree>
    <p:extLst>
      <p:ext uri="{BB962C8B-B14F-4D97-AF65-F5344CB8AC3E}">
        <p14:creationId xmlns:p14="http://schemas.microsoft.com/office/powerpoint/2010/main" val="7494403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169C9-C363-4E38-A50A-F201734C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ping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69AF7-8317-4527-BDC7-950DE7128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67DB5-D39D-44F8-ABBF-00A5B6323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send test packets between systems on a network.</a:t>
            </a:r>
          </a:p>
          <a:p>
            <a:r>
              <a:rPr lang="en-US" dirty="0"/>
              <a:t>Sending computer looks for a reply from destination computer.</a:t>
            </a:r>
          </a:p>
          <a:p>
            <a:r>
              <a:rPr lang="en-US" dirty="0"/>
              <a:t>Outcomes:</a:t>
            </a:r>
          </a:p>
          <a:p>
            <a:pPr lvl="1"/>
            <a:r>
              <a:rPr lang="en-US" dirty="0"/>
              <a:t>Reply from &lt;host&gt;</a:t>
            </a:r>
          </a:p>
          <a:p>
            <a:pPr lvl="1"/>
            <a:r>
              <a:rPr lang="en-US" dirty="0"/>
              <a:t>Destination unreachable</a:t>
            </a:r>
          </a:p>
          <a:p>
            <a:pPr lvl="1"/>
            <a:r>
              <a:rPr lang="en-US" dirty="0"/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6279112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BF53-6992-5A4D-A88E-D76057F5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Pinging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DC18F-2A4C-9647-81B7-803AA94FE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44E9DF-B6A1-44EE-A0A3-535EE2BD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25" y="947344"/>
            <a:ext cx="7026351" cy="34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522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9276-C0CF-4317-AAF9-87294F19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27" y="157752"/>
            <a:ext cx="8592523" cy="63345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traceroute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tracepath</a:t>
            </a:r>
            <a:r>
              <a:rPr lang="en-US" dirty="0"/>
              <a:t> Commands (Slide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2232C-3A42-458A-BF8D-704493A7D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FD0DF-5AF4-4ADA-A1F3-B5714AC15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utive Mono" panose="020B0604020202020204" charset="0"/>
              </a:rPr>
              <a:t>traceroute</a:t>
            </a:r>
            <a:r>
              <a:rPr lang="en-US" dirty="0"/>
              <a:t> is used to report network path between computers.</a:t>
            </a:r>
          </a:p>
          <a:p>
            <a:pPr lvl="1"/>
            <a:r>
              <a:rPr lang="en-US" dirty="0"/>
              <a:t>Includes routers along the way.</a:t>
            </a:r>
          </a:p>
          <a:p>
            <a:pPr lvl="1"/>
            <a:r>
              <a:rPr lang="en-US" dirty="0"/>
              <a:t>Used for troubleshooting connectivity.</a:t>
            </a:r>
          </a:p>
          <a:p>
            <a:pPr lvl="1"/>
            <a:r>
              <a:rPr lang="en-US" dirty="0"/>
              <a:t>Can identify where connection failed.</a:t>
            </a:r>
          </a:p>
          <a:p>
            <a:r>
              <a:rPr lang="en-US" dirty="0">
                <a:latin typeface="Cutive Mono" panose="020B0604020202020204" charset="0"/>
              </a:rPr>
              <a:t>tracepath</a:t>
            </a:r>
            <a:r>
              <a:rPr lang="en-US" dirty="0"/>
              <a:t> is a simplified version.</a:t>
            </a:r>
          </a:p>
          <a:p>
            <a:pPr lvl="1"/>
            <a:r>
              <a:rPr lang="en-US" dirty="0"/>
              <a:t>No root privileges necessary.</a:t>
            </a:r>
          </a:p>
          <a:p>
            <a:pPr lvl="1"/>
            <a:r>
              <a:rPr lang="en-US" dirty="0"/>
              <a:t>Fewer options.</a:t>
            </a:r>
          </a:p>
        </p:txBody>
      </p:sp>
    </p:spTree>
    <p:extLst>
      <p:ext uri="{BB962C8B-B14F-4D97-AF65-F5344CB8AC3E}">
        <p14:creationId xmlns:p14="http://schemas.microsoft.com/office/powerpoint/2010/main" val="22680983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7D0A1A-565B-4C37-A595-5D9E6D2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75202"/>
            <a:ext cx="8530794" cy="63345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traceroute</a:t>
            </a:r>
            <a:r>
              <a:rPr lang="en-US" dirty="0"/>
              <a:t> and </a:t>
            </a:r>
            <a:r>
              <a:rPr lang="en-US" dirty="0">
                <a:latin typeface="Cutive Mono" panose="020B0604020202020204" charset="0"/>
              </a:rPr>
              <a:t>tracepath</a:t>
            </a:r>
            <a:r>
              <a:rPr lang="en-US" dirty="0"/>
              <a:t> Commands (Slide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5C378A-A7AB-408C-9F31-023AA9998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73E6A-A482-412D-B670-B3DB4CDD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1" y="870562"/>
            <a:ext cx="6457059" cy="35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6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7BDF-F7EE-4120-AAF9-2CBE05DA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netstat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5D846-8E86-4CFE-949A-DD55E6794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FAEB5-1C01-43F3-B8A5-BB4B2CCD8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Gathers info about TCP connections on system.</a:t>
            </a:r>
          </a:p>
          <a:p>
            <a:pPr lvl="1"/>
            <a:r>
              <a:rPr lang="en-US" dirty="0"/>
              <a:t>Existing connections, listening ports, NIC info, etc.</a:t>
            </a:r>
          </a:p>
          <a:p>
            <a:r>
              <a:rPr lang="en-US" dirty="0"/>
              <a:t>Deprecated in favor of </a:t>
            </a:r>
            <a:r>
              <a:rPr lang="en-US" dirty="0">
                <a:latin typeface="Cutive Mono" panose="020B0604020202020204" charset="0"/>
              </a:rPr>
              <a:t>ss</a:t>
            </a:r>
            <a:r>
              <a:rPr lang="en-US" dirty="0"/>
              <a:t> command.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4F9AE12E-56EB-4FAC-96BF-7928FFF68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59117"/>
              </p:ext>
            </p:extLst>
          </p:nvPr>
        </p:nvGraphicFramePr>
        <p:xfrm>
          <a:off x="950210" y="2248701"/>
          <a:ext cx="7239000" cy="1828800"/>
        </p:xfrm>
        <a:graphic>
          <a:graphicData uri="http://schemas.openxmlformats.org/drawingml/2006/table">
            <a:tbl>
              <a:tblPr/>
              <a:tblGrid>
                <a:gridCol w="213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Activate verbose mode.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-i [interface]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Display info about all network interfaces or interface specified.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Continuously print info every second.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Show only what ports are being listened 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2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2759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6D2C-C015-47E0-AB5D-8D3EDFBC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ss</a:t>
            </a:r>
            <a:r>
              <a:rPr lang="en-US" dirty="0"/>
              <a:t> Command (Slides 1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8BB47-1364-45EF-A6C6-B084E1043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D2BBB-CD4C-48A0-A823-C37811C01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>
                <a:latin typeface="Cutive Mono" panose="020B0604020202020204" charset="0"/>
              </a:rPr>
              <a:t>netstat</a:t>
            </a:r>
            <a:r>
              <a:rPr lang="en-US" dirty="0"/>
              <a:t> but with simpler output/syntax.</a:t>
            </a:r>
          </a:p>
          <a:p>
            <a:r>
              <a:rPr lang="en-US" dirty="0"/>
              <a:t>Can gather info on TCP connections.</a:t>
            </a:r>
          </a:p>
          <a:p>
            <a:r>
              <a:rPr lang="en-US" dirty="0"/>
              <a:t>Can gather info on clients that are connected.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8A3CA03B-F7DB-4219-9121-4C09319B8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226406"/>
              </p:ext>
            </p:extLst>
          </p:nvPr>
        </p:nvGraphicFramePr>
        <p:xfrm>
          <a:off x="1527583" y="2519413"/>
          <a:ext cx="6084253" cy="1463040"/>
        </p:xfrm>
        <a:graphic>
          <a:graphicData uri="http://schemas.openxmlformats.org/drawingml/2006/table">
            <a:tbl>
              <a:tblPr/>
              <a:tblGrid>
                <a:gridCol w="1795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8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Option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Used To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-l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Show currently listening sockets.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dst {host}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Show whether host is connected and its stats.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-i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Show only what ports are being listened on.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2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4234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F50138-C4E3-43EB-8649-5A2469E5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ss</a:t>
            </a:r>
            <a:r>
              <a:rPr lang="en-US" dirty="0"/>
              <a:t> Command (Slides 2 of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2B796-B590-41A9-AB50-016DD5C45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396DA-F115-49AC-87B3-C0DA7308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3" y="723437"/>
            <a:ext cx="6695315" cy="36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72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EF3D-A89B-4D04-8CD3-D9BC4F08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utive Mono" panose="020B0604020202020204" charset="0"/>
              </a:rPr>
              <a:t>dig</a:t>
            </a:r>
            <a:r>
              <a:rPr lang="en-US" dirty="0"/>
              <a:t>, </a:t>
            </a:r>
            <a:r>
              <a:rPr lang="en-US" dirty="0">
                <a:latin typeface="Cutive Mono" panose="020B0604020202020204" charset="0"/>
              </a:rPr>
              <a:t>nslookup</a:t>
            </a:r>
            <a:r>
              <a:rPr lang="en-US" dirty="0"/>
              <a:t>, and </a:t>
            </a:r>
            <a:r>
              <a:rPr lang="en-US" dirty="0">
                <a:latin typeface="Cutive Mono" panose="020B0604020202020204" charset="0"/>
              </a:rPr>
              <a:t>host</a:t>
            </a:r>
            <a:r>
              <a:rPr lang="en-US" dirty="0"/>
              <a:t>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F83FF-5F4D-48C7-92A2-F28DC65E1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B3EBF-ABB0-4028-83DA-C7FEEC85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used to test name resolution.</a:t>
            </a:r>
          </a:p>
        </p:txBody>
      </p:sp>
      <p:graphicFrame>
        <p:nvGraphicFramePr>
          <p:cNvPr id="5" name="Group 23">
            <a:extLst>
              <a:ext uri="{FF2B5EF4-FFF2-40B4-BE49-F238E27FC236}">
                <a16:creationId xmlns:a16="http://schemas.microsoft.com/office/drawing/2014/main" id="{0EDE6CBD-3550-47B9-81AF-16B162862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16956"/>
              </p:ext>
            </p:extLst>
          </p:nvPr>
        </p:nvGraphicFramePr>
        <p:xfrm>
          <a:off x="1527583" y="1749158"/>
          <a:ext cx="6084253" cy="2029968"/>
        </p:xfrm>
        <a:graphic>
          <a:graphicData uri="http://schemas.openxmlformats.org/drawingml/2006/table">
            <a:tbl>
              <a:tblPr/>
              <a:tblGrid>
                <a:gridCol w="1384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/>
                        </a:rPr>
                        <a:t>Command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Description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C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dig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Outputs IP address mapped to domain, answering DNS server, and time taken to receive answer.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cs typeface="Calibri"/>
                        </a:rPr>
                        <a:t>Example: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cs typeface="Calibri"/>
                        </a:rPr>
                        <a:t>dig @{IP address} {domain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nslookup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Has interactive and non-interactive mode.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Example: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nslookup {domain name}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host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Simple tool.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90B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Example: </a:t>
                      </a:r>
                      <a:r>
                        <a:rPr kumimoji="0" 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45545F"/>
                          </a:solidFill>
                          <a:effectLst/>
                          <a:latin typeface="Cutive Mono" panose="020B0604020202020204" charset="0"/>
                          <a:ea typeface="+mn-ea"/>
                          <a:cs typeface="Calibri"/>
                        </a:rPr>
                        <a:t>host {domain name} {IP address}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92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317025"/>
      </p:ext>
    </p:extLst>
  </p:cSld>
  <p:clrMapOvr>
    <a:masterClrMapping/>
  </p:clrMapOvr>
</p:sld>
</file>

<file path=ppt/theme/theme1.xml><?xml version="1.0" encoding="utf-8"?>
<a:theme xmlns:a="http://schemas.openxmlformats.org/drawingml/2006/main" name="2_LO-CompTIA">
  <a:themeElements>
    <a:clrScheme name="CompTIA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C9E"/>
      </a:accent1>
      <a:accent2>
        <a:srgbClr val="004D71"/>
      </a:accent2>
      <a:accent3>
        <a:srgbClr val="45545F"/>
      </a:accent3>
      <a:accent4>
        <a:srgbClr val="AFB6BA"/>
      </a:accent4>
      <a:accent5>
        <a:srgbClr val="F26C23"/>
      </a:accent5>
      <a:accent6>
        <a:srgbClr val="B24EC3"/>
      </a:accent6>
      <a:hlink>
        <a:srgbClr val="009DDC"/>
      </a:hlink>
      <a:folHlink>
        <a:srgbClr val="009DDC"/>
      </a:folHlink>
    </a:clrScheme>
    <a:fontScheme name="Open Sans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 cmpd="sng" algn="ctr">
          <a:solidFill>
            <a:srgbClr val="FF0000"/>
          </a:solidFill>
          <a:prstDash val="solid"/>
        </a:ln>
        <a:effectLst/>
      </a:spPr>
      <a:bodyPr rtlCol="0" anchor="ctr"/>
      <a:lstStyle>
        <a:defPPr algn="ctr" defTabSz="914400">
          <a:defRPr sz="1100" b="1" kern="0" dirty="0" err="1" smtClean="0">
            <a:solidFill>
              <a:srgbClr val="FF0000"/>
            </a:solidFill>
            <a:latin typeface="Arial"/>
          </a:defRPr>
        </a:defPPr>
      </a:lst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73B4614-A704-0542-87E6-5897E6E538EB}" vid="{7EAF2078-CBFB-A14D-8A0C-8040B93EE7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AB8BE3257A504EB15FA3D006F5CE14" ma:contentTypeVersion="12" ma:contentTypeDescription="Create a new document." ma:contentTypeScope="" ma:versionID="418cf6fe0ea8ffec7f4bbd14d3bb840a">
  <xsd:schema xmlns:xsd="http://www.w3.org/2001/XMLSchema" xmlns:xs="http://www.w3.org/2001/XMLSchema" xmlns:p="http://schemas.microsoft.com/office/2006/metadata/properties" xmlns:ns2="95a46270-66ec-4bdf-aabc-d78887d51418" xmlns:ns3="315eb565-7267-4a95-9087-2f433ded3c8b" targetNamespace="http://schemas.microsoft.com/office/2006/metadata/properties" ma:root="true" ma:fieldsID="fcf3f344b082f4df2f3eec2af3a5ce44" ns2:_="" ns3:_="">
    <xsd:import namespace="95a46270-66ec-4bdf-aabc-d78887d51418"/>
    <xsd:import namespace="315eb565-7267-4a95-9087-2f433ded3c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270-66ec-4bdf-aabc-d78887d514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eb565-7267-4a95-9087-2f433ded3c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C6BED5-731F-48FA-A218-73C48BB5C96C}"/>
</file>

<file path=customXml/itemProps2.xml><?xml version="1.0" encoding="utf-8"?>
<ds:datastoreItem xmlns:ds="http://schemas.openxmlformats.org/officeDocument/2006/customXml" ds:itemID="{91699268-BED3-460A-8479-E4B69D559280}"/>
</file>

<file path=customXml/itemProps3.xml><?xml version="1.0" encoding="utf-8"?>
<ds:datastoreItem xmlns:ds="http://schemas.openxmlformats.org/officeDocument/2006/customXml" ds:itemID="{24DC2CCA-C86A-4DCD-986B-953656D5BE5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5409</Words>
  <Application>Microsoft Office PowerPoint</Application>
  <PresentationFormat>On-screen Show (16:9)</PresentationFormat>
  <Paragraphs>975</Paragraphs>
  <Slides>124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0" baseType="lpstr">
      <vt:lpstr>Open Sans SemiBold</vt:lpstr>
      <vt:lpstr>Calibri</vt:lpstr>
      <vt:lpstr>Open Sans</vt:lpstr>
      <vt:lpstr>Cutive Mono</vt:lpstr>
      <vt:lpstr>Arial</vt:lpstr>
      <vt:lpstr>2_LO-CompTIA</vt:lpstr>
      <vt:lpstr>Managing Networking</vt:lpstr>
      <vt:lpstr>TCP/IP</vt:lpstr>
      <vt:lpstr>The OSI Model (Slide 1 of 2)</vt:lpstr>
      <vt:lpstr>The OSI Model (Slide 2 of 2)</vt:lpstr>
      <vt:lpstr>TCP/IP Layers (Slide 1 of 2)</vt:lpstr>
      <vt:lpstr>TCP/IP Layers (Slide 2 of 2)</vt:lpstr>
      <vt:lpstr>Network Identities</vt:lpstr>
      <vt:lpstr>Network Devices and Components</vt:lpstr>
      <vt:lpstr>DNS and DHCP</vt:lpstr>
      <vt:lpstr>IPv4 Addressing</vt:lpstr>
      <vt:lpstr>IPv4 Classes</vt:lpstr>
      <vt:lpstr>Reserved Ranges</vt:lpstr>
      <vt:lpstr>IPv6</vt:lpstr>
      <vt:lpstr>Network Ports</vt:lpstr>
      <vt:lpstr>Network Segments (Slide 1 of 2)</vt:lpstr>
      <vt:lpstr>Network Segments (Slide 2 of 2)</vt:lpstr>
      <vt:lpstr>Activity: Identifying TCP/IP Fundamentals</vt:lpstr>
      <vt:lpstr>NTP Services (Slide 1 of 2)</vt:lpstr>
      <vt:lpstr>NTP Services (Slide 2 of 2)</vt:lpstr>
      <vt:lpstr>SSH Services</vt:lpstr>
      <vt:lpstr>Web Services</vt:lpstr>
      <vt:lpstr>Certificate Authority Services</vt:lpstr>
      <vt:lpstr>Name Server/DNS Services</vt:lpstr>
      <vt:lpstr>DHCP Services</vt:lpstr>
      <vt:lpstr>SNMP Services</vt:lpstr>
      <vt:lpstr>Authentication Services</vt:lpstr>
      <vt:lpstr>Proxy Services</vt:lpstr>
      <vt:lpstr>Logging Services</vt:lpstr>
      <vt:lpstr>Monitoring Services</vt:lpstr>
      <vt:lpstr>Load Balancing Services</vt:lpstr>
      <vt:lpstr>Clustering Services</vt:lpstr>
      <vt:lpstr>File/Print Services</vt:lpstr>
      <vt:lpstr>Database Services</vt:lpstr>
      <vt:lpstr>VPN Services</vt:lpstr>
      <vt:lpstr>Virtualization/Container Host Services</vt:lpstr>
      <vt:lpstr>Email Services</vt:lpstr>
      <vt:lpstr>Activity: Identifying Linux Server Roles</vt:lpstr>
      <vt:lpstr>Hostname Configuration</vt:lpstr>
      <vt:lpstr>IP Configuration</vt:lpstr>
      <vt:lpstr>NetworkManager</vt:lpstr>
      <vt:lpstr>The nmcli Command (Slide 1 of 2)</vt:lpstr>
      <vt:lpstr>The nmcli Command (Slide 2 of 2)</vt:lpstr>
      <vt:lpstr>The nmtui Utility (Slide 1 of 2)</vt:lpstr>
      <vt:lpstr>The nmtui Utility (Slide 2 of 2)</vt:lpstr>
      <vt:lpstr>The nmgui Utility (Slide 1 of 2)</vt:lpstr>
      <vt:lpstr>The nmgui Utility (Slide 2 of 2)</vt:lpstr>
      <vt:lpstr>The ifconfig Command</vt:lpstr>
      <vt:lpstr>The ip Command (Slides 1 of 2)</vt:lpstr>
      <vt:lpstr>The ip Command (Slides 2 of 2)</vt:lpstr>
      <vt:lpstr>The iwconfig Command</vt:lpstr>
      <vt:lpstr>Activity: Configuring the Server's Network Identity</vt:lpstr>
      <vt:lpstr>The ethtool Command (Slide 1 of 2)</vt:lpstr>
      <vt:lpstr>The ethtool Command (Slide 2 of 2)</vt:lpstr>
      <vt:lpstr>The brctl Command</vt:lpstr>
      <vt:lpstr>NIC Bonding (Slide 1 of 2)</vt:lpstr>
      <vt:lpstr>NIC Bonding (Slide 2 of 2)</vt:lpstr>
      <vt:lpstr>The /etc/sysconfig/network-scripts/ Directory (Slide 1 of 2)</vt:lpstr>
      <vt:lpstr>The /etc/sysconfig/network-scripts/ Directory (Slide 2 of 2)</vt:lpstr>
      <vt:lpstr>The /etc/sysconfig/network File</vt:lpstr>
      <vt:lpstr>PowerPoint Presentation</vt:lpstr>
      <vt:lpstr>Activity: Verifying Network Configurations</vt:lpstr>
      <vt:lpstr>Static vs. Dynamic IP Address Configuration</vt:lpstr>
      <vt:lpstr>DHCP Configuration</vt:lpstr>
      <vt:lpstr>The DHCP Lease Generation and Renewal Process</vt:lpstr>
      <vt:lpstr>The /etc/dhcp/dhclient.conf File</vt:lpstr>
      <vt:lpstr>Name Resolution (Slide 1 of 2)</vt:lpstr>
      <vt:lpstr>Name Resolution (Slide 2 of 2)</vt:lpstr>
      <vt:lpstr>The /etc/hosts File (Slide 1 of 2)</vt:lpstr>
      <vt:lpstr>The /etc/hosts File (Slide 2 of 2)</vt:lpstr>
      <vt:lpstr>The /etc/resolv.conf File (Slide 1 of 2)</vt:lpstr>
      <vt:lpstr>The /etc/resolv.conf File (Slide 2 of 2)</vt:lpstr>
      <vt:lpstr>The /etc/nsswitch.conf Files (Slide 1 of 2)</vt:lpstr>
      <vt:lpstr>The /etc/nsswitch.conf Files (Slide 2 of 2)</vt:lpstr>
      <vt:lpstr>DNS Configuration Using NetworkManager</vt:lpstr>
      <vt:lpstr>PowerPoint Presentation</vt:lpstr>
      <vt:lpstr>Activity: Configuring a DNS Client</vt:lpstr>
      <vt:lpstr>Cloud Computing</vt:lpstr>
      <vt:lpstr>Cloud Models</vt:lpstr>
      <vt:lpstr>Cloud Service Providers</vt:lpstr>
      <vt:lpstr>Cloud and Virtualization</vt:lpstr>
      <vt:lpstr>Hypervisors</vt:lpstr>
      <vt:lpstr>Type 1 Hypervisor</vt:lpstr>
      <vt:lpstr>Templates</vt:lpstr>
      <vt:lpstr>Bootstrapping</vt:lpstr>
      <vt:lpstr>Storage</vt:lpstr>
      <vt:lpstr>Blob and Block Storage</vt:lpstr>
      <vt:lpstr>Networking Configurations</vt:lpstr>
      <vt:lpstr>Virtualization Tools</vt:lpstr>
      <vt:lpstr>PowerPoint Presentation</vt:lpstr>
      <vt:lpstr>Activity: Configuring Virtualization</vt:lpstr>
      <vt:lpstr>Common Networking Issues</vt:lpstr>
      <vt:lpstr>The ping Command</vt:lpstr>
      <vt:lpstr>Pinging Results</vt:lpstr>
      <vt:lpstr>The traceroute and tracepath Commands (Slide 1 of 2)</vt:lpstr>
      <vt:lpstr>The traceroute and tracepath Commands (Slide 2 of 2)</vt:lpstr>
      <vt:lpstr>The netstat Command</vt:lpstr>
      <vt:lpstr>The ss Command (Slides 1 of 2)</vt:lpstr>
      <vt:lpstr>The ss Command (Slides 2 of 2)</vt:lpstr>
      <vt:lpstr>The dig, nslookup, and host Commands</vt:lpstr>
      <vt:lpstr>The ip Command for Troubleshooting</vt:lpstr>
      <vt:lpstr>The route Command (Slide 1 of 2)</vt:lpstr>
      <vt:lpstr>The route Command (Slide 2 of 2)</vt:lpstr>
      <vt:lpstr>The nmap Command (Slide 1 of 2)</vt:lpstr>
      <vt:lpstr>The nmap Command (Slide 2 of 2)</vt:lpstr>
      <vt:lpstr>Wireshark (Slide 1 of 2)</vt:lpstr>
      <vt:lpstr>Wireshark (Slide 2 of 2)</vt:lpstr>
      <vt:lpstr>The tcpdump Command (Slide 1 of 2)</vt:lpstr>
      <vt:lpstr>The tcpdump Command (Slide 2 of 2)</vt:lpstr>
      <vt:lpstr>The netcat Command</vt:lpstr>
      <vt:lpstr>The iftop Command (Slide 1 of 2)</vt:lpstr>
      <vt:lpstr>The iftop Command (Slide 2 of 2)</vt:lpstr>
      <vt:lpstr>The iperf Command (Slide 1 of 2)</vt:lpstr>
      <vt:lpstr>The iperf Command (Slide 2 of 2)</vt:lpstr>
      <vt:lpstr>The mtr Command (Slide 1 of 2)</vt:lpstr>
      <vt:lpstr>The mtr Command (Slide 2 of 2)</vt:lpstr>
      <vt:lpstr>The arp Command (Slide 1 of 2)</vt:lpstr>
      <vt:lpstr>The arp Command (Slide 2 of 2)</vt:lpstr>
      <vt:lpstr>The whois Command (Slide 1 of 2)</vt:lpstr>
      <vt:lpstr>The whois Command (Slide 2 of 2)</vt:lpstr>
      <vt:lpstr>Guidelines for Troubleshooting Networking Issues</vt:lpstr>
      <vt:lpstr>PowerPoint Presentation</vt:lpstr>
      <vt:lpstr>Activity: Testing the Network Environment</vt:lpstr>
      <vt:lpstr>Activity: Troubleshooting Networking Issues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Network</dc:title>
  <dc:subject/>
  <dc:creator>Jason Nufryk</dc:creator>
  <cp:keywords/>
  <dc:description/>
  <cp:lastModifiedBy>Lindsay Bachman</cp:lastModifiedBy>
  <cp:revision>197</cp:revision>
  <dcterms:created xsi:type="dcterms:W3CDTF">2018-09-18T20:30:26Z</dcterms:created>
  <dcterms:modified xsi:type="dcterms:W3CDTF">2019-03-15T15:59:33Z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0x010100F8AB8BE3257A504EB15FA3D006F5CE14</vt:lpwstr>
  </property>
</Properties>
</file>